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117"/>
  </p:notesMasterIdLst>
  <p:handoutMasterIdLst>
    <p:handoutMasterId r:id="rId118"/>
  </p:handoutMasterIdLst>
  <p:sldIdLst>
    <p:sldId id="912" r:id="rId9"/>
    <p:sldId id="1034" r:id="rId10"/>
    <p:sldId id="626" r:id="rId11"/>
    <p:sldId id="901" r:id="rId12"/>
    <p:sldId id="1672" r:id="rId13"/>
    <p:sldId id="914" r:id="rId14"/>
    <p:sldId id="917" r:id="rId15"/>
    <p:sldId id="908" r:id="rId16"/>
    <p:sldId id="1668" r:id="rId17"/>
    <p:sldId id="911" r:id="rId18"/>
    <p:sldId id="925" r:id="rId19"/>
    <p:sldId id="632" r:id="rId20"/>
    <p:sldId id="924" r:id="rId21"/>
    <p:sldId id="1650" r:id="rId22"/>
    <p:sldId id="997" r:id="rId23"/>
    <p:sldId id="983" r:id="rId24"/>
    <p:sldId id="919" r:id="rId25"/>
    <p:sldId id="923" r:id="rId26"/>
    <p:sldId id="1658" r:id="rId27"/>
    <p:sldId id="1056" r:id="rId28"/>
    <p:sldId id="948" r:id="rId29"/>
    <p:sldId id="793" r:id="rId30"/>
    <p:sldId id="990" r:id="rId31"/>
    <p:sldId id="984" r:id="rId32"/>
    <p:sldId id="985" r:id="rId33"/>
    <p:sldId id="986" r:id="rId34"/>
    <p:sldId id="987" r:id="rId35"/>
    <p:sldId id="988" r:id="rId36"/>
    <p:sldId id="1673" r:id="rId37"/>
    <p:sldId id="872" r:id="rId38"/>
    <p:sldId id="1000" r:id="rId39"/>
    <p:sldId id="1689" r:id="rId40"/>
    <p:sldId id="1001" r:id="rId41"/>
    <p:sldId id="1003" r:id="rId42"/>
    <p:sldId id="1004" r:id="rId43"/>
    <p:sldId id="1005" r:id="rId44"/>
    <p:sldId id="1009" r:id="rId45"/>
    <p:sldId id="1002" r:id="rId46"/>
    <p:sldId id="949" r:id="rId47"/>
    <p:sldId id="999" r:id="rId48"/>
    <p:sldId id="1674" r:id="rId49"/>
    <p:sldId id="1059" r:id="rId50"/>
    <p:sldId id="1656" r:id="rId51"/>
    <p:sldId id="1045" r:id="rId52"/>
    <p:sldId id="1659" r:id="rId53"/>
    <p:sldId id="1018" r:id="rId54"/>
    <p:sldId id="1020" r:id="rId55"/>
    <p:sldId id="1015" r:id="rId56"/>
    <p:sldId id="1016" r:id="rId57"/>
    <p:sldId id="1017" r:id="rId58"/>
    <p:sldId id="1677" r:id="rId59"/>
    <p:sldId id="1688" r:id="rId60"/>
    <p:sldId id="1675" r:id="rId61"/>
    <p:sldId id="1671" r:id="rId62"/>
    <p:sldId id="1647" r:id="rId63"/>
    <p:sldId id="1678" r:id="rId64"/>
    <p:sldId id="1679" r:id="rId65"/>
    <p:sldId id="1680" r:id="rId66"/>
    <p:sldId id="1681" r:id="rId67"/>
    <p:sldId id="1683" r:id="rId68"/>
    <p:sldId id="1684" r:id="rId69"/>
    <p:sldId id="1685" r:id="rId70"/>
    <p:sldId id="1648" r:id="rId71"/>
    <p:sldId id="1686" r:id="rId72"/>
    <p:sldId id="950" r:id="rId73"/>
    <p:sldId id="933" r:id="rId74"/>
    <p:sldId id="934" r:id="rId75"/>
    <p:sldId id="951" r:id="rId76"/>
    <p:sldId id="822" r:id="rId77"/>
    <p:sldId id="1687" r:id="rId78"/>
    <p:sldId id="1049" r:id="rId79"/>
    <p:sldId id="981" r:id="rId80"/>
    <p:sldId id="1047" r:id="rId81"/>
    <p:sldId id="1645" r:id="rId82"/>
    <p:sldId id="995" r:id="rId83"/>
    <p:sldId id="1660" r:id="rId84"/>
    <p:sldId id="1064" r:id="rId85"/>
    <p:sldId id="928" r:id="rId86"/>
    <p:sldId id="972" r:id="rId87"/>
    <p:sldId id="379" r:id="rId88"/>
    <p:sldId id="992" r:id="rId89"/>
    <p:sldId id="1642" r:id="rId90"/>
    <p:sldId id="1649" r:id="rId91"/>
    <p:sldId id="1643" r:id="rId92"/>
    <p:sldId id="1032" r:id="rId93"/>
    <p:sldId id="903" r:id="rId94"/>
    <p:sldId id="953" r:id="rId95"/>
    <p:sldId id="1628" r:id="rId96"/>
    <p:sldId id="1629" r:id="rId97"/>
    <p:sldId id="856" r:id="rId98"/>
    <p:sldId id="1662" r:id="rId99"/>
    <p:sldId id="1663" r:id="rId100"/>
    <p:sldId id="755" r:id="rId101"/>
    <p:sldId id="765" r:id="rId102"/>
    <p:sldId id="761" r:id="rId103"/>
    <p:sldId id="763" r:id="rId104"/>
    <p:sldId id="1664" r:id="rId105"/>
    <p:sldId id="760" r:id="rId106"/>
    <p:sldId id="1652" r:id="rId107"/>
    <p:sldId id="1050" r:id="rId108"/>
    <p:sldId id="1048" r:id="rId109"/>
    <p:sldId id="1053" r:id="rId110"/>
    <p:sldId id="411" r:id="rId111"/>
    <p:sldId id="1665" r:id="rId112"/>
    <p:sldId id="989" r:id="rId113"/>
    <p:sldId id="994" r:id="rId114"/>
    <p:sldId id="979" r:id="rId115"/>
    <p:sldId id="256" r:id="rId11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4"/>
            <p14:sldId id="626"/>
            <p14:sldId id="901"/>
            <p14:sldId id="1672"/>
          </p14:sldIdLst>
        </p14:section>
        <p14:section name="VSC" id="{D9CB2281-0CDD-4C16-B95F-3969DF7FF769}">
          <p14:sldIdLst>
            <p14:sldId id="914"/>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658"/>
            <p14:sldId id="1056"/>
          </p14:sldIdLst>
        </p14:section>
        <p14:section name="Storage" id="{622DAFD0-F606-4AB5-8F78-0FF3AF2702DE}">
          <p14:sldIdLst>
            <p14:sldId id="948"/>
            <p14:sldId id="793"/>
            <p14:sldId id="990"/>
            <p14:sldId id="984"/>
            <p14:sldId id="985"/>
            <p14:sldId id="986"/>
            <p14:sldId id="987"/>
            <p14:sldId id="988"/>
            <p14:sldId id="1673"/>
          </p14:sldIdLst>
        </p14:section>
        <p14:section name="Accounting" id="{FD74824F-5D0A-4FAC-83BE-88274C7A15E5}">
          <p14:sldIdLst>
            <p14:sldId id="872"/>
            <p14:sldId id="1000"/>
            <p14:sldId id="1689"/>
            <p14:sldId id="1001"/>
            <p14:sldId id="1003"/>
            <p14:sldId id="1004"/>
            <p14:sldId id="1005"/>
            <p14:sldId id="1009"/>
            <p14:sldId id="1002"/>
          </p14:sldIdLst>
        </p14:section>
        <p14:section name="Login" id="{5738C5FE-4818-4F19-A71D-D649C3C117D6}">
          <p14:sldIdLst>
            <p14:sldId id="949"/>
            <p14:sldId id="999"/>
            <p14:sldId id="1674"/>
            <p14:sldId id="1059"/>
          </p14:sldIdLst>
        </p14:section>
        <p14:section name="Login via ssh" id="{14675376-9702-4799-8A8D-2C00297E1328}">
          <p14:sldIdLst>
            <p14:sldId id="1656"/>
            <p14:sldId id="1045"/>
          </p14:sldIdLst>
        </p14:section>
        <p14:section name="Login via NX" id="{F8FEC585-8B9D-43CD-9B9C-88CC3D889DD1}">
          <p14:sldIdLst>
            <p14:sldId id="1659"/>
          </p14:sldIdLst>
        </p14:section>
        <p14:section name="File Transfer" id="{C702CFA4-BFCE-4C19-AB85-98621C11E6DB}">
          <p14:sldIdLst>
            <p14:sldId id="1018"/>
            <p14:sldId id="1020"/>
            <p14:sldId id="1015"/>
            <p14:sldId id="1016"/>
            <p14:sldId id="1017"/>
            <p14:sldId id="1677"/>
            <p14:sldId id="1688"/>
            <p14:sldId id="1675"/>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 id="1643"/>
          </p14:sldIdLst>
        </p14:section>
        <p14:section name="Debugging Queue" id="{3A9F716D-4419-4951-BE1D-A5769C80AD38}">
          <p14:sldIdLst>
            <p14:sldId id="1032"/>
          </p14:sldIdLst>
        </p14:section>
        <p14:section name="Singularity Container" id="{19CE03D8-0ABC-498A-BCFC-7D65B0EA7670}">
          <p14:sldIdLst>
            <p14:sldId id="903"/>
          </p14:sldIdLst>
        </p14:section>
        <p14:section name="Worker" id="{0C09BF08-6982-4961-A719-EB1CB37C8495}">
          <p14:sldIdLst>
            <p14:sldId id="953"/>
            <p14:sldId id="1628"/>
            <p14:sldId id="1629"/>
            <p14:sldId id="856"/>
            <p14:sldId id="1662"/>
            <p14:sldId id="1663"/>
            <p14:sldId id="755"/>
            <p14:sldId id="765"/>
            <p14:sldId id="761"/>
            <p14:sldId id="763"/>
            <p14:sldId id="1664"/>
            <p14:sldId id="760"/>
            <p14:sldId id="1652"/>
            <p14:sldId id="1050"/>
            <p14:sldId id="1048"/>
          </p14:sldIdLst>
        </p14:section>
        <p14:section name="Demo" id="{EB9546BB-6286-4973-986C-60592FACC87A}">
          <p14:sldIdLst>
            <p14:sldId id="1053"/>
            <p14:sldId id="411"/>
            <p14:sldId id="1665"/>
            <p14:sldId id="989"/>
            <p14:sldId id="994"/>
          </p14:sldIdLst>
        </p14:section>
        <p14:section name="Epiloge" id="{E0E8246B-D083-451F-8B5B-AE4A13A1F08D}">
          <p14:sldIdLst>
            <p14:sldId id="979"/>
            <p14:sldId id="25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22" autoAdjust="0"/>
  </p:normalViewPr>
  <p:slideViewPr>
    <p:cSldViewPr snapToObjects="1" showGuides="1">
      <p:cViewPr varScale="1">
        <p:scale>
          <a:sx n="67" d="100"/>
          <a:sy n="67" d="100"/>
        </p:scale>
        <p:origin x="644" y="44"/>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handoutMaster" Target="handoutMasters/handout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commentAuthors" Target="commentAuthor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2">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cloud</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cloud</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cloud</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cloud</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cloud</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9/11/2023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9/11/2023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21</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So</a:t>
            </a:r>
            <a:r>
              <a:rPr lang="nl-BE" dirty="0">
                <a:latin typeface="Arial"/>
                <a:cs typeface="Arial"/>
              </a:rPr>
              <a:t> </a:t>
            </a:r>
            <a:r>
              <a:rPr lang="nl-BE" dirty="0" err="1">
                <a:latin typeface="Arial"/>
                <a:cs typeface="Arial"/>
              </a:rPr>
              <a:t>why</a:t>
            </a:r>
            <a:r>
              <a:rPr lang="nl-BE" dirty="0">
                <a:latin typeface="Arial"/>
                <a:cs typeface="Arial"/>
              </a:rPr>
              <a:t> do we </a:t>
            </a:r>
            <a:r>
              <a:rPr lang="nl-BE" dirty="0" err="1">
                <a:latin typeface="Arial"/>
                <a:cs typeface="Arial"/>
              </a:rPr>
              <a:t>use</a:t>
            </a:r>
            <a:r>
              <a:rPr lang="nl-BE" dirty="0">
                <a:latin typeface="Arial"/>
                <a:cs typeface="Arial"/>
              </a:rPr>
              <a:t> </a:t>
            </a:r>
            <a:r>
              <a:rPr lang="nl-BE" dirty="0" err="1">
                <a:latin typeface="Arial"/>
                <a:cs typeface="Arial"/>
              </a:rPr>
              <a:t>the</a:t>
            </a:r>
            <a:r>
              <a:rPr lang="nl-BE" dirty="0">
                <a:latin typeface="Arial"/>
                <a:cs typeface="Arial"/>
              </a:rPr>
              <a:t> credit system? </a:t>
            </a:r>
          </a:p>
          <a:p>
            <a:r>
              <a:rPr lang="nl-BE" dirty="0" err="1">
                <a:latin typeface="Arial"/>
                <a:cs typeface="Arial"/>
              </a:rPr>
              <a:t>Firstly</a:t>
            </a:r>
            <a:r>
              <a:rPr lang="nl-BE" dirty="0">
                <a:latin typeface="Arial"/>
                <a:cs typeface="Arial"/>
              </a:rPr>
              <a:t>, </a:t>
            </a:r>
            <a:r>
              <a:rPr lang="nl-BE" dirty="0" err="1">
                <a:latin typeface="Arial"/>
                <a:cs typeface="Arial"/>
              </a:rPr>
              <a:t>it</a:t>
            </a:r>
            <a:r>
              <a:rPr lang="nl-BE" dirty="0">
                <a:latin typeface="Arial"/>
                <a:cs typeface="Arial"/>
              </a:rPr>
              <a:t> is a tool </a:t>
            </a:r>
            <a:r>
              <a:rPr lang="nl-BE" dirty="0" err="1">
                <a:latin typeface="Arial"/>
                <a:cs typeface="Arial"/>
              </a:rPr>
              <a:t>to</a:t>
            </a:r>
            <a:r>
              <a:rPr lang="nl-BE" dirty="0">
                <a:latin typeface="Arial"/>
                <a:cs typeface="Arial"/>
              </a:rPr>
              <a:t> manage </a:t>
            </a:r>
            <a:r>
              <a:rPr lang="nl-BE" dirty="0" err="1">
                <a:latin typeface="Arial"/>
                <a:cs typeface="Arial"/>
              </a:rPr>
              <a:t>the</a:t>
            </a:r>
            <a:r>
              <a:rPr lang="nl-BE" dirty="0">
                <a:latin typeface="Arial"/>
                <a:cs typeface="Arial"/>
              </a:rPr>
              <a:t> access </a:t>
            </a:r>
            <a:r>
              <a:rPr lang="nl-BE" dirty="0" err="1">
                <a:latin typeface="Arial"/>
                <a:cs typeface="Arial"/>
              </a:rPr>
              <a:t>to</a:t>
            </a:r>
            <a:r>
              <a:rPr lang="nl-BE" dirty="0">
                <a:latin typeface="Arial"/>
                <a:cs typeface="Arial"/>
              </a:rPr>
              <a:t> </a:t>
            </a:r>
            <a:r>
              <a:rPr lang="nl-BE" dirty="0" err="1">
                <a:latin typeface="Arial"/>
                <a:cs typeface="Arial"/>
              </a:rPr>
              <a:t>our</a:t>
            </a:r>
            <a:r>
              <a:rPr lang="nl-BE" dirty="0">
                <a:latin typeface="Arial"/>
                <a:cs typeface="Arial"/>
              </a:rPr>
              <a:t> </a:t>
            </a:r>
            <a:r>
              <a:rPr lang="nl-BE" dirty="0" err="1">
                <a:latin typeface="Arial"/>
                <a:cs typeface="Arial"/>
              </a:rPr>
              <a:t>computational</a:t>
            </a:r>
            <a:r>
              <a:rPr lang="nl-BE" dirty="0">
                <a:latin typeface="Arial"/>
                <a:cs typeface="Arial"/>
              </a:rPr>
              <a:t> resources. And </a:t>
            </a:r>
            <a:r>
              <a:rPr lang="nl-BE" dirty="0" err="1">
                <a:latin typeface="Arial"/>
                <a:cs typeface="Arial"/>
              </a:rPr>
              <a:t>secondly</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provides</a:t>
            </a:r>
            <a:r>
              <a:rPr lang="nl-BE" dirty="0">
                <a:latin typeface="Arial"/>
                <a:cs typeface="Arial"/>
              </a:rPr>
              <a:t> </a:t>
            </a:r>
            <a:r>
              <a:rPr lang="nl-BE" dirty="0" err="1">
                <a:latin typeface="Arial"/>
                <a:cs typeface="Arial"/>
              </a:rPr>
              <a:t>additional</a:t>
            </a:r>
            <a:r>
              <a:rPr lang="nl-BE" dirty="0">
                <a:latin typeface="Arial"/>
                <a:cs typeface="Arial"/>
              </a:rPr>
              <a:t> benefits like  </a:t>
            </a:r>
            <a:r>
              <a:rPr lang="nl-BE" dirty="0" err="1">
                <a:latin typeface="Arial"/>
                <a:cs typeface="Arial"/>
              </a:rPr>
              <a:t>traceability</a:t>
            </a:r>
            <a:r>
              <a:rPr lang="nl-BE" dirty="0">
                <a:latin typeface="Arial"/>
                <a:cs typeface="Arial"/>
              </a:rPr>
              <a:t> and accountability. If you have </a:t>
            </a:r>
            <a:r>
              <a:rPr lang="nl-BE" dirty="0" err="1">
                <a:latin typeface="Arial"/>
                <a:cs typeface="Arial"/>
              </a:rPr>
              <a:t>for</a:t>
            </a:r>
            <a:r>
              <a:rPr lang="nl-BE" dirty="0">
                <a:latin typeface="Arial"/>
                <a:cs typeface="Arial"/>
              </a:rPr>
              <a:t> </a:t>
            </a:r>
            <a:r>
              <a:rPr lang="nl-BE" dirty="0" err="1">
                <a:latin typeface="Arial"/>
                <a:cs typeface="Arial"/>
              </a:rPr>
              <a:t>instance</a:t>
            </a:r>
            <a:r>
              <a:rPr lang="nl-BE" dirty="0">
                <a:latin typeface="Arial"/>
                <a:cs typeface="Arial"/>
              </a:rPr>
              <a:t> master </a:t>
            </a:r>
            <a:r>
              <a:rPr lang="nl-BE" dirty="0" err="1">
                <a:latin typeface="Arial"/>
                <a:cs typeface="Arial"/>
              </a:rPr>
              <a:t>students</a:t>
            </a:r>
            <a:r>
              <a:rPr lang="nl-BE" dirty="0">
                <a:latin typeface="Arial"/>
                <a:cs typeface="Arial"/>
              </a:rPr>
              <a:t> and you want </a:t>
            </a:r>
            <a:r>
              <a:rPr lang="nl-BE" dirty="0" err="1">
                <a:latin typeface="Arial"/>
                <a:cs typeface="Arial"/>
              </a:rPr>
              <a:t>to</a:t>
            </a:r>
            <a:r>
              <a:rPr lang="nl-BE" dirty="0">
                <a:latin typeface="Arial"/>
                <a:cs typeface="Arial"/>
              </a:rPr>
              <a:t> </a:t>
            </a:r>
            <a:r>
              <a:rPr lang="nl-BE" dirty="0" err="1">
                <a:latin typeface="Arial"/>
                <a:cs typeface="Arial"/>
              </a:rPr>
              <a:t>grant</a:t>
            </a:r>
            <a:r>
              <a:rPr lang="nl-BE" dirty="0">
                <a:latin typeface="Arial"/>
                <a:cs typeface="Arial"/>
              </a:rPr>
              <a:t> </a:t>
            </a:r>
            <a:r>
              <a:rPr lang="nl-BE" dirty="0" err="1">
                <a:latin typeface="Arial"/>
                <a:cs typeface="Arial"/>
              </a:rPr>
              <a:t>them</a:t>
            </a:r>
            <a:r>
              <a:rPr lang="nl-BE" dirty="0">
                <a:latin typeface="Arial"/>
                <a:cs typeface="Arial"/>
              </a:rPr>
              <a:t> </a:t>
            </a:r>
            <a:r>
              <a:rPr lang="nl-BE" dirty="0" err="1">
                <a:latin typeface="Arial"/>
                <a:cs typeface="Arial"/>
              </a:rPr>
              <a:t>computational</a:t>
            </a:r>
            <a:r>
              <a:rPr lang="nl-BE" dirty="0">
                <a:latin typeface="Arial"/>
                <a:cs typeface="Arial"/>
              </a:rPr>
              <a:t> access on a project, you can create a separate project </a:t>
            </a:r>
            <a:r>
              <a:rPr lang="nl-BE" dirty="0" err="1">
                <a:latin typeface="Arial"/>
                <a:cs typeface="Arial"/>
              </a:rPr>
              <a:t>for</a:t>
            </a:r>
            <a:r>
              <a:rPr lang="nl-BE" dirty="0">
                <a:latin typeface="Arial"/>
                <a:cs typeface="Arial"/>
              </a:rPr>
              <a:t> </a:t>
            </a:r>
            <a:r>
              <a:rPr lang="nl-BE" dirty="0" err="1">
                <a:latin typeface="Arial"/>
                <a:cs typeface="Arial"/>
              </a:rPr>
              <a:t>them</a:t>
            </a:r>
            <a:r>
              <a:rPr lang="nl-BE" dirty="0">
                <a:latin typeface="Arial"/>
                <a:cs typeface="Arial"/>
              </a:rPr>
              <a:t> and put some credits on it. </a:t>
            </a:r>
            <a:r>
              <a:rPr lang="nl-BE" dirty="0" err="1">
                <a:latin typeface="Arial"/>
                <a:cs typeface="Arial"/>
              </a:rPr>
              <a:t>You're</a:t>
            </a:r>
            <a:r>
              <a:rPr lang="nl-BE" dirty="0">
                <a:latin typeface="Arial"/>
                <a:cs typeface="Arial"/>
              </a:rPr>
              <a:t> in complete control of </a:t>
            </a:r>
            <a:r>
              <a:rPr lang="nl-BE" dirty="0" err="1">
                <a:latin typeface="Arial"/>
                <a:cs typeface="Arial"/>
              </a:rPr>
              <a:t>who</a:t>
            </a:r>
            <a:r>
              <a:rPr lang="nl-BE" dirty="0">
                <a:latin typeface="Arial"/>
                <a:cs typeface="Arial"/>
              </a:rPr>
              <a:t> </a:t>
            </a:r>
            <a:r>
              <a:rPr lang="nl-BE" dirty="0" err="1">
                <a:latin typeface="Arial"/>
                <a:cs typeface="Arial"/>
              </a:rPr>
              <a:t>get’s</a:t>
            </a:r>
            <a:r>
              <a:rPr lang="nl-BE" dirty="0">
                <a:latin typeface="Arial"/>
                <a:cs typeface="Arial"/>
              </a:rPr>
              <a:t> access and </a:t>
            </a:r>
            <a:r>
              <a:rPr lang="nl-BE" dirty="0" err="1">
                <a:latin typeface="Arial"/>
                <a:cs typeface="Arial"/>
              </a:rPr>
              <a:t>what</a:t>
            </a:r>
            <a:r>
              <a:rPr lang="nl-BE" dirty="0">
                <a:latin typeface="Arial"/>
                <a:cs typeface="Arial"/>
              </a:rPr>
              <a:t> </a:t>
            </a:r>
            <a:r>
              <a:rPr lang="nl-BE" dirty="0" err="1">
                <a:latin typeface="Arial"/>
                <a:cs typeface="Arial"/>
              </a:rPr>
              <a:t>the</a:t>
            </a:r>
            <a:r>
              <a:rPr lang="nl-BE" dirty="0">
                <a:latin typeface="Arial"/>
                <a:cs typeface="Arial"/>
              </a:rPr>
              <a:t> maximum </a:t>
            </a:r>
            <a:r>
              <a:rPr lang="nl-BE" dirty="0" err="1">
                <a:latin typeface="Arial"/>
                <a:cs typeface="Arial"/>
              </a:rPr>
              <a:t>amount</a:t>
            </a:r>
            <a:r>
              <a:rPr lang="nl-BE" dirty="0">
                <a:latin typeface="Arial"/>
                <a:cs typeface="Arial"/>
              </a:rPr>
              <a:t> of resources is that they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able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You can even follow up on </a:t>
            </a:r>
            <a:r>
              <a:rPr lang="nl-BE" dirty="0" err="1">
                <a:latin typeface="Arial"/>
                <a:cs typeface="Arial"/>
              </a:rPr>
              <a:t>what</a:t>
            </a:r>
            <a:r>
              <a:rPr lang="nl-BE" dirty="0">
                <a:latin typeface="Arial"/>
                <a:cs typeface="Arial"/>
              </a:rPr>
              <a:t> </a:t>
            </a:r>
            <a:r>
              <a:rPr lang="nl-BE" dirty="0" err="1">
                <a:latin typeface="Arial"/>
                <a:cs typeface="Arial"/>
              </a:rPr>
              <a:t>they've</a:t>
            </a:r>
            <a:r>
              <a:rPr lang="nl-BE" dirty="0">
                <a:latin typeface="Arial"/>
                <a:cs typeface="Arial"/>
              </a:rPr>
              <a:t> been </a:t>
            </a:r>
            <a:r>
              <a:rPr lang="nl-BE" dirty="0" err="1">
                <a:latin typeface="Arial"/>
                <a:cs typeface="Arial"/>
              </a:rPr>
              <a:t>using</a:t>
            </a:r>
            <a:r>
              <a:rPr lang="nl-BE" dirty="0">
                <a:latin typeface="Arial"/>
                <a:cs typeface="Arial"/>
              </a:rPr>
              <a:t>. </a:t>
            </a:r>
            <a:endParaRPr lang="nl-BE" dirty="0"/>
          </a:p>
          <a:p>
            <a:r>
              <a:rPr lang="nl-BE" dirty="0">
                <a:latin typeface="Arial"/>
                <a:cs typeface="Arial"/>
              </a:rPr>
              <a:t>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European </a:t>
            </a:r>
            <a:r>
              <a:rPr lang="nl-BE" dirty="0" err="1">
                <a:latin typeface="Arial"/>
                <a:cs typeface="Arial"/>
              </a:rPr>
              <a:t>projects</a:t>
            </a:r>
            <a:r>
              <a:rPr lang="nl-BE" dirty="0">
                <a:latin typeface="Arial"/>
                <a:cs typeface="Arial"/>
              </a:rPr>
              <a:t> or other type of </a:t>
            </a:r>
            <a:r>
              <a:rPr lang="nl-BE" dirty="0" err="1">
                <a:latin typeface="Arial"/>
                <a:cs typeface="Arial"/>
              </a:rPr>
              <a:t>projects</a:t>
            </a:r>
            <a:r>
              <a:rPr lang="nl-BE" dirty="0">
                <a:latin typeface="Arial"/>
                <a:cs typeface="Arial"/>
              </a:rPr>
              <a:t> where you need </a:t>
            </a:r>
            <a:r>
              <a:rPr lang="nl-BE" dirty="0" err="1">
                <a:latin typeface="Arial"/>
                <a:cs typeface="Arial"/>
              </a:rPr>
              <a:t>to</a:t>
            </a:r>
            <a:r>
              <a:rPr lang="nl-BE" dirty="0">
                <a:latin typeface="Arial"/>
                <a:cs typeface="Arial"/>
              </a:rPr>
              <a:t> have a </a:t>
            </a:r>
            <a:r>
              <a:rPr lang="nl-BE" dirty="0" err="1">
                <a:latin typeface="Arial"/>
                <a:cs typeface="Arial"/>
              </a:rPr>
              <a:t>trace</a:t>
            </a:r>
            <a:r>
              <a:rPr lang="nl-BE" dirty="0">
                <a:latin typeface="Arial"/>
                <a:cs typeface="Arial"/>
              </a:rPr>
              <a:t> </a:t>
            </a:r>
            <a:r>
              <a:rPr lang="nl-BE" dirty="0" err="1">
                <a:latin typeface="Arial"/>
                <a:cs typeface="Arial"/>
              </a:rPr>
              <a:t>for</a:t>
            </a:r>
            <a:r>
              <a:rPr lang="nl-BE" dirty="0">
                <a:latin typeface="Arial"/>
                <a:cs typeface="Arial"/>
              </a:rPr>
              <a:t> a </a:t>
            </a:r>
            <a:r>
              <a:rPr lang="nl-BE" dirty="0" err="1">
                <a:latin typeface="Arial"/>
                <a:cs typeface="Arial"/>
              </a:rPr>
              <a:t>possible</a:t>
            </a:r>
            <a:r>
              <a:rPr lang="nl-BE" dirty="0">
                <a:latin typeface="Arial"/>
                <a:cs typeface="Arial"/>
              </a:rPr>
              <a:t> audit This can </a:t>
            </a:r>
            <a:r>
              <a:rPr lang="nl-BE" dirty="0" err="1">
                <a:latin typeface="Arial"/>
                <a:cs typeface="Arial"/>
              </a:rPr>
              <a:t>be</a:t>
            </a:r>
            <a:r>
              <a:rPr lang="nl-BE" dirty="0">
                <a:latin typeface="Arial"/>
                <a:cs typeface="Arial"/>
              </a:rPr>
              <a:t> </a:t>
            </a:r>
            <a:r>
              <a:rPr lang="nl-BE" dirty="0" err="1">
                <a:latin typeface="Arial"/>
                <a:cs typeface="Arial"/>
              </a:rPr>
              <a:t>delivered</a:t>
            </a:r>
            <a:r>
              <a:rPr lang="nl-BE" dirty="0">
                <a:latin typeface="Arial"/>
                <a:cs typeface="Arial"/>
              </a:rPr>
              <a:t> with </a:t>
            </a:r>
            <a:r>
              <a:rPr lang="nl-BE" dirty="0" err="1">
                <a:latin typeface="Arial"/>
                <a:cs typeface="Arial"/>
              </a:rPr>
              <a:t>the</a:t>
            </a:r>
            <a:r>
              <a:rPr lang="nl-BE" dirty="0">
                <a:latin typeface="Arial"/>
                <a:cs typeface="Arial"/>
              </a:rPr>
              <a:t> </a:t>
            </a:r>
            <a:r>
              <a:rPr lang="nl-BE" dirty="0" err="1">
                <a:latin typeface="Arial"/>
                <a:cs typeface="Arial"/>
              </a:rPr>
              <a:t>traces</a:t>
            </a:r>
            <a:r>
              <a:rPr lang="nl-BE" dirty="0">
                <a:latin typeface="Arial"/>
                <a:cs typeface="Arial"/>
              </a:rPr>
              <a:t> of </a:t>
            </a:r>
            <a:r>
              <a:rPr lang="nl-BE" dirty="0" err="1">
                <a:latin typeface="Arial"/>
                <a:cs typeface="Arial"/>
              </a:rPr>
              <a:t>the</a:t>
            </a:r>
            <a:r>
              <a:rPr lang="nl-BE" dirty="0">
                <a:latin typeface="Arial"/>
                <a:cs typeface="Arial"/>
              </a:rPr>
              <a:t> credit system. </a:t>
            </a:r>
          </a:p>
          <a:p>
            <a:endParaRPr lang="nl-BE" dirty="0"/>
          </a:p>
          <a:p>
            <a:r>
              <a:rPr lang="nl-BE" dirty="0">
                <a:latin typeface="Arial"/>
                <a:cs typeface="Arial"/>
              </a:rPr>
              <a:t>  And </a:t>
            </a:r>
            <a:r>
              <a:rPr lang="nl-BE" dirty="0" err="1">
                <a:latin typeface="Arial"/>
                <a:cs typeface="Arial"/>
              </a:rPr>
              <a:t>why</a:t>
            </a:r>
            <a:r>
              <a:rPr lang="nl-BE" dirty="0">
                <a:latin typeface="Arial"/>
                <a:cs typeface="Arial"/>
              </a:rPr>
              <a:t> are we </a:t>
            </a:r>
            <a:r>
              <a:rPr lang="nl-BE" dirty="0" err="1">
                <a:latin typeface="Arial"/>
                <a:cs typeface="Arial"/>
              </a:rPr>
              <a:t>charging</a:t>
            </a:r>
            <a:r>
              <a:rPr lang="nl-BE" dirty="0">
                <a:latin typeface="Arial"/>
                <a:cs typeface="Arial"/>
              </a:rPr>
              <a:t> a </a:t>
            </a:r>
            <a:r>
              <a:rPr lang="nl-BE" dirty="0" err="1">
                <a:latin typeface="Arial"/>
                <a:cs typeface="Arial"/>
              </a:rPr>
              <a:t>cost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usage? </a:t>
            </a:r>
          </a:p>
          <a:p>
            <a:r>
              <a:rPr lang="nl-BE" dirty="0">
                <a:latin typeface="Arial"/>
                <a:cs typeface="Arial"/>
              </a:rPr>
              <a:t>  First of </a:t>
            </a:r>
            <a:r>
              <a:rPr lang="nl-BE" dirty="0" err="1">
                <a:latin typeface="Arial"/>
                <a:cs typeface="Arial"/>
              </a:rPr>
              <a:t>all</a:t>
            </a:r>
            <a:r>
              <a:rPr lang="nl-BE" dirty="0">
                <a:latin typeface="Arial"/>
                <a:cs typeface="Arial"/>
              </a:rPr>
              <a:t> </a:t>
            </a:r>
            <a:r>
              <a:rPr lang="nl-BE" dirty="0" err="1">
                <a:latin typeface="Arial"/>
                <a:cs typeface="Arial"/>
              </a:rPr>
              <a:t>know</a:t>
            </a:r>
            <a:r>
              <a:rPr lang="nl-BE" dirty="0">
                <a:latin typeface="Arial"/>
                <a:cs typeface="Arial"/>
              </a:rPr>
              <a:t> </a:t>
            </a:r>
            <a:r>
              <a:rPr lang="nl-BE" dirty="0" err="1">
                <a:latin typeface="Arial"/>
                <a:cs typeface="Arial"/>
              </a:rPr>
              <a:t>that</a:t>
            </a:r>
            <a:r>
              <a:rPr lang="nl-BE" dirty="0">
                <a:latin typeface="Arial"/>
                <a:cs typeface="Arial"/>
              </a:rPr>
              <a:t> we are </a:t>
            </a:r>
            <a:r>
              <a:rPr lang="nl-BE" dirty="0" err="1">
                <a:latin typeface="Arial"/>
                <a:cs typeface="Arial"/>
              </a:rPr>
              <a:t>only</a:t>
            </a:r>
            <a:r>
              <a:rPr lang="nl-BE" dirty="0">
                <a:latin typeface="Arial"/>
                <a:cs typeface="Arial"/>
              </a:rPr>
              <a:t> </a:t>
            </a:r>
            <a:r>
              <a:rPr lang="nl-BE" dirty="0" err="1">
                <a:latin typeface="Arial"/>
                <a:cs typeface="Arial"/>
              </a:rPr>
              <a:t>charging</a:t>
            </a:r>
            <a:r>
              <a:rPr lang="nl-BE" dirty="0">
                <a:latin typeface="Arial"/>
                <a:cs typeface="Arial"/>
              </a:rPr>
              <a:t> a </a:t>
            </a:r>
            <a:r>
              <a:rPr lang="nl-BE" dirty="0" err="1">
                <a:latin typeface="Arial"/>
                <a:cs typeface="Arial"/>
              </a:rPr>
              <a:t>very</a:t>
            </a:r>
            <a:r>
              <a:rPr lang="nl-BE" dirty="0">
                <a:latin typeface="Arial"/>
                <a:cs typeface="Arial"/>
              </a:rPr>
              <a:t> small percentage of </a:t>
            </a:r>
            <a:r>
              <a:rPr lang="nl-BE" dirty="0" err="1">
                <a:latin typeface="Arial"/>
                <a:cs typeface="Arial"/>
              </a:rPr>
              <a:t>the</a:t>
            </a:r>
            <a:r>
              <a:rPr lang="nl-BE" dirty="0">
                <a:latin typeface="Arial"/>
                <a:cs typeface="Arial"/>
              </a:rPr>
              <a:t> </a:t>
            </a:r>
            <a:r>
              <a:rPr lang="nl-BE" dirty="0" err="1">
                <a:latin typeface="Arial"/>
                <a:cs typeface="Arial"/>
              </a:rPr>
              <a:t>actual</a:t>
            </a:r>
            <a:r>
              <a:rPr lang="nl-BE" dirty="0">
                <a:latin typeface="Arial"/>
                <a:cs typeface="Arial"/>
              </a:rPr>
              <a:t> </a:t>
            </a:r>
            <a:r>
              <a:rPr lang="nl-BE" dirty="0" err="1">
                <a:latin typeface="Arial"/>
                <a:cs typeface="Arial"/>
              </a:rPr>
              <a:t>cost</a:t>
            </a:r>
            <a:r>
              <a:rPr lang="nl-BE" dirty="0">
                <a:latin typeface="Arial"/>
                <a:cs typeface="Arial"/>
              </a:rPr>
              <a:t> </a:t>
            </a:r>
            <a:r>
              <a:rPr lang="nl-BE" dirty="0" err="1">
                <a:latin typeface="Arial"/>
                <a:cs typeface="Arial"/>
              </a:rPr>
              <a:t>price</a:t>
            </a:r>
            <a:r>
              <a:rPr lang="nl-BE" dirty="0">
                <a:latin typeface="Arial"/>
                <a:cs typeface="Arial"/>
              </a:rPr>
              <a:t> of </a:t>
            </a:r>
            <a:r>
              <a:rPr lang="nl-BE" dirty="0" err="1">
                <a:latin typeface="Arial"/>
                <a:cs typeface="Arial"/>
              </a:rPr>
              <a:t>this</a:t>
            </a:r>
            <a:r>
              <a:rPr lang="nl-BE" dirty="0">
                <a:latin typeface="Arial"/>
                <a:cs typeface="Arial"/>
              </a:rPr>
              <a:t> machine. </a:t>
            </a:r>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awareness is </a:t>
            </a:r>
            <a:r>
              <a:rPr lang="nl-BE" dirty="0" err="1">
                <a:latin typeface="Arial"/>
                <a:cs typeface="Arial"/>
              </a:rPr>
              <a:t>raised</a:t>
            </a:r>
            <a:r>
              <a:rPr lang="nl-BE" dirty="0">
                <a:latin typeface="Arial"/>
                <a:cs typeface="Arial"/>
              </a:rPr>
              <a:t> </a:t>
            </a:r>
            <a:r>
              <a:rPr lang="nl-BE" dirty="0" err="1">
                <a:latin typeface="Arial"/>
                <a:cs typeface="Arial"/>
              </a:rPr>
              <a:t>that</a:t>
            </a:r>
            <a:r>
              <a:rPr lang="nl-BE" dirty="0">
                <a:latin typeface="Arial"/>
                <a:cs typeface="Arial"/>
              </a:rPr>
              <a:t> </a:t>
            </a:r>
            <a:r>
              <a:rPr lang="nl-BE" dirty="0" err="1">
                <a:latin typeface="Arial"/>
                <a:cs typeface="Arial"/>
              </a:rPr>
              <a:t>the</a:t>
            </a:r>
            <a:r>
              <a:rPr lang="nl-BE" dirty="0">
                <a:latin typeface="Arial"/>
                <a:cs typeface="Arial"/>
              </a:rPr>
              <a:t> supercomputer is a research </a:t>
            </a:r>
            <a:r>
              <a:rPr lang="nl-BE" dirty="0" err="1">
                <a:latin typeface="Arial"/>
                <a:cs typeface="Arial"/>
              </a:rPr>
              <a:t>infrastructure</a:t>
            </a:r>
            <a:r>
              <a:rPr lang="nl-BE" dirty="0">
                <a:latin typeface="Arial"/>
                <a:cs typeface="Arial"/>
              </a:rPr>
              <a:t> </a:t>
            </a:r>
            <a:r>
              <a:rPr lang="nl-BE" dirty="0" err="1">
                <a:latin typeface="Arial"/>
                <a:cs typeface="Arial"/>
              </a:rPr>
              <a:t>that</a:t>
            </a:r>
            <a:r>
              <a:rPr lang="nl-BE" dirty="0">
                <a:latin typeface="Arial"/>
                <a:cs typeface="Arial"/>
              </a:rPr>
              <a:t> is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you</a:t>
            </a:r>
            <a:r>
              <a:rPr lang="nl-BE" dirty="0">
                <a:latin typeface="Arial"/>
                <a:cs typeface="Arial"/>
              </a:rPr>
              <a:t> </a:t>
            </a:r>
            <a:r>
              <a:rPr lang="nl-BE" dirty="0" err="1">
                <a:latin typeface="Arial"/>
                <a:cs typeface="Arial"/>
              </a:rPr>
              <a:t>should</a:t>
            </a:r>
            <a:r>
              <a:rPr lang="nl-BE" dirty="0">
                <a:latin typeface="Arial"/>
                <a:cs typeface="Arial"/>
              </a:rPr>
              <a:t> </a:t>
            </a:r>
            <a:r>
              <a:rPr lang="nl-BE" dirty="0" err="1">
                <a:latin typeface="Arial"/>
                <a:cs typeface="Arial"/>
              </a:rPr>
              <a:t>try</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use</a:t>
            </a:r>
            <a:r>
              <a:rPr lang="nl-BE" dirty="0">
                <a:latin typeface="Arial"/>
                <a:cs typeface="Arial"/>
              </a:rPr>
              <a:t> </a:t>
            </a:r>
            <a:r>
              <a:rPr lang="nl-BE" dirty="0" err="1">
                <a:latin typeface="Arial"/>
                <a:cs typeface="Arial"/>
              </a:rPr>
              <a:t>it</a:t>
            </a:r>
            <a:r>
              <a:rPr lang="nl-BE" dirty="0">
                <a:latin typeface="Arial"/>
                <a:cs typeface="Arial"/>
              </a:rPr>
              <a:t> as </a:t>
            </a:r>
            <a:r>
              <a:rPr lang="nl-BE" dirty="0" err="1">
                <a:latin typeface="Arial"/>
                <a:cs typeface="Arial"/>
              </a:rPr>
              <a:t>efficiently</a:t>
            </a:r>
            <a:r>
              <a:rPr lang="nl-BE" dirty="0">
                <a:latin typeface="Arial"/>
                <a:cs typeface="Arial"/>
              </a:rPr>
              <a:t> as </a:t>
            </a:r>
            <a:r>
              <a:rPr lang="nl-BE" dirty="0" err="1">
                <a:latin typeface="Arial"/>
                <a:cs typeface="Arial"/>
              </a:rPr>
              <a:t>possible</a:t>
            </a:r>
            <a:r>
              <a:rPr lang="nl-BE" dirty="0">
                <a:latin typeface="Arial"/>
                <a:cs typeface="Arial"/>
              </a:rPr>
              <a:t>, </a:t>
            </a:r>
            <a:r>
              <a:rPr lang="nl-BE" dirty="0" err="1">
                <a:latin typeface="Arial"/>
                <a:cs typeface="Arial"/>
              </a:rPr>
              <a:t>just</a:t>
            </a:r>
            <a:r>
              <a:rPr lang="nl-BE" dirty="0">
                <a:latin typeface="Arial"/>
                <a:cs typeface="Arial"/>
              </a:rPr>
              <a:t> as </a:t>
            </a:r>
            <a:r>
              <a:rPr lang="nl-BE" dirty="0" err="1">
                <a:latin typeface="Arial"/>
                <a:cs typeface="Arial"/>
              </a:rPr>
              <a:t>you</a:t>
            </a:r>
            <a:r>
              <a:rPr lang="nl-BE" dirty="0">
                <a:latin typeface="Arial"/>
                <a:cs typeface="Arial"/>
              </a:rPr>
              <a:t> </a:t>
            </a:r>
            <a:r>
              <a:rPr lang="nl-BE" dirty="0" err="1">
                <a:latin typeface="Arial"/>
                <a:cs typeface="Arial"/>
              </a:rPr>
              <a:t>would</a:t>
            </a:r>
            <a:r>
              <a:rPr lang="nl-BE" dirty="0">
                <a:latin typeface="Arial"/>
                <a:cs typeface="Arial"/>
              </a:rPr>
              <a:t> do </a:t>
            </a:r>
            <a:r>
              <a:rPr lang="nl-BE" dirty="0" err="1">
                <a:latin typeface="Arial"/>
                <a:cs typeface="Arial"/>
              </a:rPr>
              <a:t>when</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using</a:t>
            </a:r>
            <a:r>
              <a:rPr lang="nl-BE" dirty="0">
                <a:latin typeface="Arial"/>
                <a:cs typeface="Arial"/>
              </a:rPr>
              <a:t> </a:t>
            </a:r>
            <a:r>
              <a:rPr lang="nl-BE" dirty="0" err="1">
                <a:latin typeface="Arial"/>
                <a:cs typeface="Arial"/>
              </a:rPr>
              <a:t>some</a:t>
            </a:r>
            <a:r>
              <a:rPr lang="nl-BE" dirty="0">
                <a:latin typeface="Arial"/>
                <a:cs typeface="Arial"/>
              </a:rPr>
              <a:t> type of </a:t>
            </a:r>
            <a:r>
              <a:rPr lang="nl-BE" dirty="0" err="1">
                <a:latin typeface="Arial"/>
                <a:cs typeface="Arial"/>
              </a:rPr>
              <a:t>expensive</a:t>
            </a:r>
            <a:r>
              <a:rPr lang="nl-BE" dirty="0">
                <a:latin typeface="Arial"/>
                <a:cs typeface="Arial"/>
              </a:rPr>
              <a:t> microscope or </a:t>
            </a:r>
            <a:r>
              <a:rPr lang="nl-BE" dirty="0" err="1">
                <a:latin typeface="Arial"/>
                <a:cs typeface="Arial"/>
              </a:rPr>
              <a:t>if</a:t>
            </a:r>
            <a:r>
              <a:rPr lang="nl-BE" dirty="0">
                <a:latin typeface="Arial"/>
                <a:cs typeface="Arial"/>
              </a:rPr>
              <a:t> </a:t>
            </a:r>
            <a:r>
              <a:rPr lang="nl-BE" dirty="0" err="1">
                <a:latin typeface="Arial"/>
                <a:cs typeface="Arial"/>
              </a:rPr>
              <a:t>you</a:t>
            </a:r>
            <a:r>
              <a:rPr lang="nl-BE" dirty="0">
                <a:latin typeface="Arial"/>
                <a:cs typeface="Arial"/>
              </a:rPr>
              <a:t> are </a:t>
            </a:r>
            <a:r>
              <a:rPr lang="nl-BE" dirty="0" err="1">
                <a:latin typeface="Arial"/>
                <a:cs typeface="Arial"/>
              </a:rPr>
              <a:t>raising</a:t>
            </a:r>
            <a:r>
              <a:rPr lang="nl-BE" dirty="0">
                <a:latin typeface="Arial"/>
                <a:cs typeface="Arial"/>
              </a:rPr>
              <a:t> </a:t>
            </a:r>
            <a:r>
              <a:rPr lang="nl-BE" dirty="0" err="1">
                <a:latin typeface="Arial"/>
                <a:cs typeface="Arial"/>
              </a:rPr>
              <a:t>some</a:t>
            </a:r>
            <a:r>
              <a:rPr lang="nl-BE" dirty="0">
                <a:latin typeface="Arial"/>
                <a:cs typeface="Arial"/>
              </a:rPr>
              <a:t> </a:t>
            </a:r>
            <a:r>
              <a:rPr lang="nl-BE" dirty="0" err="1">
                <a:latin typeface="Arial"/>
                <a:cs typeface="Arial"/>
              </a:rPr>
              <a:t>guinea</a:t>
            </a:r>
            <a:r>
              <a:rPr lang="nl-BE" dirty="0">
                <a:latin typeface="Arial"/>
                <a:cs typeface="Arial"/>
              </a:rPr>
              <a:t> </a:t>
            </a:r>
            <a:r>
              <a:rPr lang="nl-BE" dirty="0" err="1">
                <a:latin typeface="Arial"/>
                <a:cs typeface="Arial"/>
              </a:rPr>
              <a:t>pigs</a:t>
            </a:r>
            <a:r>
              <a:rPr lang="nl-BE" dirty="0">
                <a:latin typeface="Arial"/>
                <a:cs typeface="Arial"/>
              </a:rPr>
              <a:t>, </a:t>
            </a:r>
            <a:r>
              <a:rPr lang="nl-BE" dirty="0" err="1">
                <a:latin typeface="Arial"/>
                <a:cs typeface="Arial"/>
              </a:rPr>
              <a:t>when</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chemicals</a:t>
            </a:r>
            <a:r>
              <a:rPr lang="nl-BE" dirty="0">
                <a:latin typeface="Arial"/>
                <a:cs typeface="Arial"/>
              </a:rPr>
              <a:t>, ... . All </a:t>
            </a:r>
            <a:r>
              <a:rPr lang="nl-BE" dirty="0" err="1">
                <a:latin typeface="Arial"/>
                <a:cs typeface="Arial"/>
              </a:rPr>
              <a:t>those</a:t>
            </a:r>
            <a:r>
              <a:rPr lang="nl-BE" dirty="0">
                <a:latin typeface="Arial"/>
                <a:cs typeface="Arial"/>
              </a:rPr>
              <a:t> </a:t>
            </a:r>
            <a:r>
              <a:rPr lang="nl-BE" dirty="0" err="1">
                <a:latin typeface="Arial"/>
                <a:cs typeface="Arial"/>
              </a:rPr>
              <a:t>things</a:t>
            </a:r>
            <a:r>
              <a:rPr lang="nl-BE" dirty="0">
                <a:latin typeface="Arial"/>
                <a:cs typeface="Arial"/>
              </a:rPr>
              <a:t> </a:t>
            </a:r>
            <a:r>
              <a:rPr lang="nl-BE" dirty="0" err="1">
                <a:latin typeface="Arial"/>
                <a:cs typeface="Arial"/>
              </a:rPr>
              <a:t>cost</a:t>
            </a:r>
            <a:r>
              <a:rPr lang="nl-BE" dirty="0">
                <a:latin typeface="Arial"/>
                <a:cs typeface="Arial"/>
              </a:rPr>
              <a:t> money, also </a:t>
            </a:r>
            <a:r>
              <a:rPr lang="nl-BE" dirty="0" err="1">
                <a:latin typeface="Arial"/>
                <a:cs typeface="Arial"/>
              </a:rPr>
              <a:t>computational</a:t>
            </a:r>
            <a:r>
              <a:rPr lang="nl-BE" dirty="0">
                <a:latin typeface="Arial"/>
                <a:cs typeface="Arial"/>
              </a:rPr>
              <a:t> power does </a:t>
            </a:r>
            <a:r>
              <a:rPr lang="nl-BE" dirty="0" err="1">
                <a:latin typeface="Arial"/>
                <a:cs typeface="Arial"/>
              </a:rPr>
              <a:t>actuall</a:t>
            </a:r>
            <a:r>
              <a:rPr lang="nl-BE" dirty="0">
                <a:latin typeface="Arial"/>
                <a:cs typeface="Arial"/>
              </a:rPr>
              <a:t> </a:t>
            </a:r>
            <a:r>
              <a:rPr lang="nl-BE" dirty="0" err="1">
                <a:latin typeface="Arial"/>
                <a:cs typeface="Arial"/>
              </a:rPr>
              <a:t>cost</a:t>
            </a:r>
            <a:r>
              <a:rPr lang="nl-BE" dirty="0">
                <a:latin typeface="Arial"/>
                <a:cs typeface="Arial"/>
              </a:rPr>
              <a:t> money. </a:t>
            </a:r>
            <a:endParaRPr lang="nl-BE" dirty="0"/>
          </a:p>
          <a:p>
            <a:r>
              <a:rPr lang="nl-BE" dirty="0" err="1">
                <a:latin typeface="Arial"/>
                <a:cs typeface="Arial"/>
              </a:rPr>
              <a:t>By</a:t>
            </a:r>
            <a:r>
              <a:rPr lang="nl-BE" dirty="0">
                <a:latin typeface="Arial"/>
                <a:cs typeface="Arial"/>
              </a:rPr>
              <a:t> </a:t>
            </a:r>
            <a:r>
              <a:rPr lang="nl-BE" dirty="0" err="1">
                <a:latin typeface="Arial"/>
                <a:cs typeface="Arial"/>
              </a:rPr>
              <a:t>charging</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credits, if </a:t>
            </a:r>
            <a:r>
              <a:rPr lang="nl-BE" dirty="0" err="1">
                <a:latin typeface="Arial"/>
                <a:cs typeface="Arial"/>
              </a:rPr>
              <a:t>someone</a:t>
            </a:r>
            <a:r>
              <a:rPr lang="nl-BE" dirty="0">
                <a:latin typeface="Arial"/>
                <a:cs typeface="Arial"/>
              </a:rPr>
              <a:t> puts in </a:t>
            </a:r>
            <a:r>
              <a:rPr lang="nl-BE" dirty="0" err="1">
                <a:latin typeface="Arial"/>
                <a:cs typeface="Arial"/>
              </a:rPr>
              <a:t>the</a:t>
            </a:r>
            <a:r>
              <a:rPr lang="nl-BE" dirty="0">
                <a:latin typeface="Arial"/>
                <a:cs typeface="Arial"/>
              </a:rPr>
              <a:t> effort </a:t>
            </a:r>
            <a:r>
              <a:rPr lang="nl-BE" dirty="0" err="1">
                <a:latin typeface="Arial"/>
                <a:cs typeface="Arial"/>
              </a:rPr>
              <a:t>to</a:t>
            </a:r>
            <a:r>
              <a:rPr lang="nl-BE" dirty="0">
                <a:latin typeface="Arial"/>
                <a:cs typeface="Arial"/>
              </a:rPr>
              <a:t> </a:t>
            </a:r>
            <a:r>
              <a:rPr lang="nl-BE" dirty="0" err="1">
                <a:latin typeface="Arial"/>
                <a:cs typeface="Arial"/>
              </a:rPr>
              <a:t>optimize</a:t>
            </a:r>
            <a:r>
              <a:rPr lang="nl-BE" dirty="0">
                <a:latin typeface="Arial"/>
                <a:cs typeface="Arial"/>
              </a:rPr>
              <a:t> code or </a:t>
            </a:r>
            <a:r>
              <a:rPr lang="nl-BE" dirty="0" err="1">
                <a:latin typeface="Arial"/>
                <a:cs typeface="Arial"/>
              </a:rPr>
              <a:t>workflows</a:t>
            </a:r>
            <a:r>
              <a:rPr lang="nl-BE" dirty="0">
                <a:latin typeface="Arial"/>
                <a:cs typeface="Arial"/>
              </a:rPr>
              <a:t>, is been </a:t>
            </a:r>
            <a:r>
              <a:rPr lang="nl-BE" dirty="0" err="1">
                <a:latin typeface="Arial"/>
                <a:cs typeface="Arial"/>
              </a:rPr>
              <a:t>rewarded</a:t>
            </a:r>
            <a:r>
              <a:rPr lang="nl-BE" dirty="0">
                <a:latin typeface="Arial"/>
                <a:cs typeface="Arial"/>
              </a:rPr>
              <a:t> </a:t>
            </a:r>
            <a:r>
              <a:rPr lang="nl-BE" dirty="0" err="1">
                <a:latin typeface="Arial"/>
                <a:cs typeface="Arial"/>
              </a:rPr>
              <a:t>by</a:t>
            </a:r>
            <a:r>
              <a:rPr lang="nl-BE" dirty="0">
                <a:latin typeface="Arial"/>
                <a:cs typeface="Arial"/>
              </a:rPr>
              <a:t> </a:t>
            </a:r>
            <a:r>
              <a:rPr lang="nl-BE" dirty="0" err="1">
                <a:latin typeface="Arial"/>
                <a:cs typeface="Arial"/>
              </a:rPr>
              <a:t>spending</a:t>
            </a:r>
            <a:r>
              <a:rPr lang="nl-BE" dirty="0">
                <a:latin typeface="Arial"/>
                <a:cs typeface="Arial"/>
              </a:rPr>
              <a:t> </a:t>
            </a:r>
            <a:r>
              <a:rPr lang="nl-BE" dirty="0" err="1">
                <a:latin typeface="Arial"/>
                <a:cs typeface="Arial"/>
              </a:rPr>
              <a:t>less</a:t>
            </a:r>
            <a:r>
              <a:rPr lang="nl-BE" dirty="0">
                <a:latin typeface="Arial"/>
                <a:cs typeface="Arial"/>
              </a:rPr>
              <a:t> money on it. </a:t>
            </a:r>
          </a:p>
          <a:p>
            <a:endParaRPr lang="nl-BE" dirty="0">
              <a:latin typeface="Arial"/>
              <a:cs typeface="Arial"/>
            </a:endParaRPr>
          </a:p>
          <a:p>
            <a:r>
              <a:rPr lang="nl-BE" dirty="0">
                <a:latin typeface="Arial"/>
                <a:cs typeface="Arial"/>
              </a:rPr>
              <a:t>You should </a:t>
            </a:r>
            <a:r>
              <a:rPr lang="nl-BE" dirty="0" err="1">
                <a:latin typeface="Arial"/>
                <a:cs typeface="Arial"/>
              </a:rPr>
              <a:t>know</a:t>
            </a:r>
            <a:r>
              <a:rPr lang="nl-BE" dirty="0">
                <a:latin typeface="Arial"/>
                <a:cs typeface="Arial"/>
              </a:rPr>
              <a:t> that </a:t>
            </a:r>
            <a:r>
              <a:rPr lang="nl-BE" dirty="0" err="1">
                <a:latin typeface="Arial"/>
                <a:cs typeface="Arial"/>
              </a:rPr>
              <a:t>the</a:t>
            </a:r>
            <a:r>
              <a:rPr lang="nl-BE" dirty="0">
                <a:latin typeface="Arial"/>
                <a:cs typeface="Arial"/>
              </a:rPr>
              <a:t> </a:t>
            </a:r>
            <a:r>
              <a:rPr lang="nl-BE" dirty="0" err="1">
                <a:latin typeface="Arial"/>
                <a:cs typeface="Arial"/>
              </a:rPr>
              <a:t>cost</a:t>
            </a:r>
            <a:r>
              <a:rPr lang="nl-BE" dirty="0">
                <a:latin typeface="Arial"/>
                <a:cs typeface="Arial"/>
              </a:rPr>
              <a:t> of </a:t>
            </a:r>
            <a:r>
              <a:rPr lang="nl-BE" dirty="0" err="1">
                <a:latin typeface="Arial"/>
                <a:cs typeface="Arial"/>
              </a:rPr>
              <a:t>the</a:t>
            </a:r>
            <a:r>
              <a:rPr lang="nl-BE" dirty="0">
                <a:latin typeface="Arial"/>
                <a:cs typeface="Arial"/>
              </a:rPr>
              <a:t> compute time is </a:t>
            </a:r>
            <a:r>
              <a:rPr lang="nl-BE" dirty="0" err="1">
                <a:latin typeface="Arial"/>
                <a:cs typeface="Arial"/>
              </a:rPr>
              <a:t>only</a:t>
            </a:r>
            <a:r>
              <a:rPr lang="nl-BE" dirty="0">
                <a:latin typeface="Arial"/>
                <a:cs typeface="Arial"/>
              </a:rPr>
              <a:t> about 5% of </a:t>
            </a:r>
            <a:r>
              <a:rPr lang="nl-BE" dirty="0" err="1">
                <a:latin typeface="Arial"/>
                <a:cs typeface="Arial"/>
              </a:rPr>
              <a:t>the</a:t>
            </a:r>
            <a:r>
              <a:rPr lang="nl-BE" dirty="0">
                <a:latin typeface="Arial"/>
                <a:cs typeface="Arial"/>
              </a:rPr>
              <a:t> real </a:t>
            </a:r>
            <a:r>
              <a:rPr lang="nl-BE" dirty="0" err="1">
                <a:latin typeface="Arial"/>
                <a:cs typeface="Arial"/>
              </a:rPr>
              <a:t>cost</a:t>
            </a:r>
            <a:r>
              <a:rPr lang="nl-BE" dirty="0">
                <a:latin typeface="Arial"/>
                <a:cs typeface="Arial"/>
              </a:rPr>
              <a:t>.</a:t>
            </a:r>
            <a:endParaRPr lang="nl-BE" dirty="0"/>
          </a:p>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31</a:t>
            </a:fld>
            <a:endParaRPr lang="nl-BE"/>
          </a:p>
        </p:txBody>
      </p:sp>
    </p:spTree>
    <p:extLst>
      <p:ext uri="{BB962C8B-B14F-4D97-AF65-F5344CB8AC3E}">
        <p14:creationId xmlns:p14="http://schemas.microsoft.com/office/powerpoint/2010/main" val="928306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39</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46</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54</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65</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87</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92</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93</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94</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95</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102</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4141884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103</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104</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105</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106</a:t>
            </a:fld>
            <a:endParaRPr lang="en-US"/>
          </a:p>
        </p:txBody>
      </p:sp>
    </p:spTree>
    <p:extLst>
      <p:ext uri="{BB962C8B-B14F-4D97-AF65-F5344CB8AC3E}">
        <p14:creationId xmlns:p14="http://schemas.microsoft.com/office/powerpoint/2010/main" val="3453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698646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11/9/2023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835177"/>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11/9/2023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4"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5.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4.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hyperlink" Target="https://www.vscentrum.be/data"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hyperlink" Target="https://icts.kuleuven.be/sc/english/research/HPC"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71.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70.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mailto:vsc3XXXX@login.hpc.kuleuven.be:/path/to/destin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ondemand.hpc.kuleuven.b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docs.vscentrum.be/leuven/services/openondemand.html#jupyter-lab"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png"/><Relationship Id="rId3" Type="http://schemas.openxmlformats.org/officeDocument/2006/relationships/image" Target="../media/image105.jpeg"/><Relationship Id="rId7" Type="http://schemas.openxmlformats.org/officeDocument/2006/relationships/oleObject" Target="../embeddings/oleObject1.bin"/><Relationship Id="rId12" Type="http://schemas.openxmlformats.org/officeDocument/2006/relationships/image" Target="../media/image112.wmf"/><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oleObject" Target="../embeddings/oleObject2.bin"/><Relationship Id="rId5" Type="http://schemas.openxmlformats.org/officeDocument/2006/relationships/image" Target="../media/image107.png"/><Relationship Id="rId10" Type="http://schemas.openxmlformats.org/officeDocument/2006/relationships/image" Target="../media/image111.jpeg"/><Relationship Id="rId4" Type="http://schemas.openxmlformats.org/officeDocument/2006/relationships/image" Target="../media/image106.png"/><Relationship Id="rId9" Type="http://schemas.openxmlformats.org/officeDocument/2006/relationships/image" Target="../media/image110.jpeg"/></Relationships>
</file>

<file path=ppt/slides/_rels/slide9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115.jpeg"/></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worker.readthedocs.io/"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gjbex/worker/tree/development_slurm/examples/bash_example" TargetMode="External"/><Relationship Id="rId2" Type="http://schemas.openxmlformats.org/officeDocument/2006/relationships/image" Target="../media/image1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10</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100</a:t>
            </a:fld>
            <a:endParaRPr lang="en-US" dirty="0"/>
          </a:p>
        </p:txBody>
      </p:sp>
      <p:pic>
        <p:nvPicPr>
          <p:cNvPr id="5" name="Picture 4">
            <a:extLst>
              <a:ext uri="{FF2B5EF4-FFF2-40B4-BE49-F238E27FC236}">
                <a16:creationId xmlns:a16="http://schemas.microsoft.com/office/drawing/2014/main" id="{13E5CF3F-45B3-41E9-903F-A73AD53DE814}"/>
              </a:ext>
            </a:extLst>
          </p:cNvPr>
          <p:cNvPicPr>
            <a:picLocks noChangeAspect="1"/>
          </p:cNvPicPr>
          <p:nvPr/>
        </p:nvPicPr>
        <p:blipFill>
          <a:blip r:embed="rId2"/>
          <a:stretch>
            <a:fillRect/>
          </a:stretch>
        </p:blipFill>
        <p:spPr>
          <a:xfrm>
            <a:off x="713961" y="4846198"/>
            <a:ext cx="6555502" cy="679959"/>
          </a:xfrm>
          <a:prstGeom prst="rect">
            <a:avLst/>
          </a:prstGeom>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Genius</a:t>
            </a:r>
          </a:p>
          <a:p>
            <a:pPr marL="40005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skylake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/1.6.12-foss-2021a-wice</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400050" lvl="1" indent="0">
              <a:buNone/>
            </a:pPr>
            <a:endParaRPr lang="nl-BE" sz="2400" dirty="0">
              <a:ea typeface="新細明體"/>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545718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101</a:t>
            </a:fld>
            <a:endParaRPr lang="en-US" dirty="0"/>
          </a:p>
        </p:txBody>
      </p:sp>
      <p:pic>
        <p:nvPicPr>
          <p:cNvPr id="5" name="Picture 4">
            <a:extLst>
              <a:ext uri="{FF2B5EF4-FFF2-40B4-BE49-F238E27FC236}">
                <a16:creationId xmlns:a16="http://schemas.microsoft.com/office/drawing/2014/main" id="{428E3D62-B3B4-4B16-B3C5-F977893E7257}"/>
              </a:ext>
            </a:extLst>
          </p:cNvPr>
          <p:cNvPicPr>
            <a:picLocks noChangeAspect="1"/>
          </p:cNvPicPr>
          <p:nvPr/>
        </p:nvPicPr>
        <p:blipFill>
          <a:blip r:embed="rId2"/>
          <a:stretch>
            <a:fillRect/>
          </a:stretch>
        </p:blipFill>
        <p:spPr>
          <a:xfrm>
            <a:off x="711200" y="4801748"/>
            <a:ext cx="6013568" cy="516791"/>
          </a:xfrm>
          <a:prstGeom prst="rect">
            <a:avLst/>
          </a:prstGeom>
        </p:spPr>
      </p:pic>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3"/>
              </a:buBlip>
            </a:pPr>
            <a:r>
              <a:rPr lang="nl-BE" sz="2200" dirty="0" err="1">
                <a:ea typeface="新細明體"/>
              </a:rPr>
              <a:t>From</a:t>
            </a:r>
            <a:r>
              <a:rPr lang="nl-BE" sz="2200" dirty="0">
                <a:ea typeface="新細明體"/>
              </a:rPr>
              <a:t> </a:t>
            </a:r>
            <a:r>
              <a:rPr lang="nl-BE" sz="2200" dirty="0" err="1">
                <a:ea typeface="新細明體"/>
              </a:rPr>
              <a:t>interactive</a:t>
            </a:r>
            <a:r>
              <a:rPr lang="nl-BE" sz="2200" dirty="0">
                <a:ea typeface="新細明體"/>
              </a:rPr>
              <a:t> job on </a:t>
            </a:r>
            <a:r>
              <a:rPr lang="nl-BE" sz="2200" dirty="0" err="1">
                <a:ea typeface="新細明體"/>
              </a:rPr>
              <a:t>wICE</a:t>
            </a:r>
            <a:endParaRPr lang="nl-BE" sz="2200" dirty="0">
              <a:ea typeface="新細明體"/>
            </a:endParaRPr>
          </a:p>
          <a:p>
            <a:pPr marL="0" lvl="1" indent="0">
              <a:buNone/>
            </a:pPr>
            <a:endParaRPr lang="nl-BE" dirty="0">
              <a:ea typeface="新細明體"/>
            </a:endParaRPr>
          </a:p>
          <a:p>
            <a:pPr marL="400050" lvl="1" indent="0">
              <a:buNone/>
            </a:pPr>
            <a:r>
              <a:rPr lang="nl-BE" dirty="0">
                <a:latin typeface="Courier New" panose="02070309020205020404" pitchFamily="49" charset="0"/>
                <a:ea typeface="新細明體"/>
                <a:cs typeface="Courier New" panose="02070309020205020404" pitchFamily="49" charset="0"/>
              </a:rPr>
              <a:t>#!/bin/</a:t>
            </a:r>
            <a:r>
              <a:rPr lang="nl-BE" dirty="0" err="1">
                <a:latin typeface="Courier New" panose="02070309020205020404" pitchFamily="49" charset="0"/>
                <a:ea typeface="新細明體"/>
                <a:cs typeface="Courier New" panose="02070309020205020404" pitchFamily="49" charset="0"/>
              </a:rPr>
              <a:t>bash</a:t>
            </a:r>
            <a:r>
              <a:rPr lang="nl-BE" dirty="0">
                <a:latin typeface="Courier New" panose="02070309020205020404" pitchFamily="49" charset="0"/>
                <a:ea typeface="新細明體"/>
                <a:cs typeface="Courier New" panose="02070309020205020404" pitchFamily="49" charset="0"/>
              </a:rPr>
              <a:t> -l</a:t>
            </a:r>
          </a:p>
          <a:p>
            <a:pPr marL="400050" lvl="1" indent="0">
              <a:buNone/>
            </a:pPr>
            <a:r>
              <a:rPr lang="nl-BE" dirty="0">
                <a:latin typeface="Courier New" panose="02070309020205020404" pitchFamily="49" charset="0"/>
                <a:ea typeface="新細明體"/>
                <a:cs typeface="Courier New" panose="02070309020205020404" pitchFamily="49" charset="0"/>
              </a:rPr>
              <a:t>module --force purge</a:t>
            </a:r>
          </a:p>
          <a:p>
            <a:pPr marL="400050" lvl="1" indent="0">
              <a:buNone/>
            </a:pPr>
            <a:r>
              <a:rPr lang="nl-BE" dirty="0">
                <a:latin typeface="Courier New" panose="02070309020205020404" pitchFamily="49" charset="0"/>
                <a:ea typeface="新細明體"/>
                <a:cs typeface="Courier New" panose="02070309020205020404" pitchFamily="49" charset="0"/>
              </a:rPr>
              <a:t>module </a:t>
            </a:r>
            <a:r>
              <a:rPr lang="nl-BE" dirty="0" err="1">
                <a:latin typeface="Courier New" panose="02070309020205020404" pitchFamily="49" charset="0"/>
                <a:ea typeface="新細明體"/>
                <a:cs typeface="Courier New" panose="02070309020205020404" pitchFamily="49" charset="0"/>
              </a:rPr>
              <a:t>use</a:t>
            </a:r>
            <a:r>
              <a:rPr lang="nl-BE" dirty="0">
                <a:latin typeface="Courier New" panose="02070309020205020404" pitchFamily="49" charset="0"/>
                <a:ea typeface="新細明體"/>
                <a:cs typeface="Courier New" panose="02070309020205020404" pitchFamily="49" charset="0"/>
              </a:rPr>
              <a:t> /apps/</a:t>
            </a:r>
            <a:r>
              <a:rPr lang="nl-BE" dirty="0" err="1">
                <a:latin typeface="Courier New" panose="02070309020205020404" pitchFamily="49" charset="0"/>
                <a:ea typeface="新細明體"/>
                <a:cs typeface="Courier New" panose="02070309020205020404" pitchFamily="49" charset="0"/>
              </a:rPr>
              <a:t>leuven</a:t>
            </a:r>
            <a:r>
              <a:rPr lang="nl-BE" dirty="0">
                <a:latin typeface="Courier New" panose="02070309020205020404" pitchFamily="49" charset="0"/>
                <a:ea typeface="新細明體"/>
                <a:cs typeface="Courier New" panose="02070309020205020404" pitchFamily="49" charset="0"/>
              </a:rPr>
              <a:t>/rocky8/</a:t>
            </a:r>
            <a:r>
              <a:rPr lang="nl-BE" dirty="0" err="1">
                <a:latin typeface="Courier New" panose="02070309020205020404" pitchFamily="49" charset="0"/>
                <a:ea typeface="新細明體"/>
                <a:cs typeface="Courier New" panose="02070309020205020404" pitchFamily="49" charset="0"/>
              </a:rPr>
              <a:t>icelake</a:t>
            </a:r>
            <a:r>
              <a:rPr lang="nl-BE" dirty="0">
                <a:latin typeface="Courier New" panose="02070309020205020404" pitchFamily="49" charset="0"/>
                <a:ea typeface="新細明體"/>
                <a:cs typeface="Courier New" panose="02070309020205020404" pitchFamily="49" charset="0"/>
              </a:rPr>
              <a:t>/2021a/modules/</a:t>
            </a:r>
            <a:r>
              <a:rPr lang="nl-BE" dirty="0" err="1">
                <a:latin typeface="Courier New" panose="02070309020205020404" pitchFamily="49" charset="0"/>
                <a:ea typeface="新細明體"/>
                <a:cs typeface="Courier New" panose="02070309020205020404" pitchFamily="49" charset="0"/>
              </a:rPr>
              <a:t>all</a:t>
            </a:r>
            <a:endParaRPr lang="nl-BE" dirty="0">
              <a:latin typeface="Courier New" panose="02070309020205020404" pitchFamily="49" charset="0"/>
              <a:ea typeface="新細明體"/>
              <a:cs typeface="Courier New" panose="02070309020205020404" pitchFamily="49" charset="0"/>
            </a:endParaRPr>
          </a:p>
          <a:p>
            <a:pPr marL="400050" lvl="1" indent="0">
              <a:buNone/>
            </a:pPr>
            <a:r>
              <a:rPr lang="nl-BE" dirty="0">
                <a:latin typeface="Courier New" panose="02070309020205020404" pitchFamily="49" charset="0"/>
                <a:ea typeface="新細明體"/>
                <a:cs typeface="Courier New" panose="02070309020205020404" pitchFamily="49" charset="0"/>
              </a:rPr>
              <a:t>module load </a:t>
            </a:r>
            <a:r>
              <a:rPr lang="nl-BE" dirty="0" err="1">
                <a:latin typeface="Courier New" panose="02070309020205020404" pitchFamily="49" charset="0"/>
                <a:ea typeface="新細明體"/>
                <a:cs typeface="Courier New" panose="02070309020205020404" pitchFamily="49" charset="0"/>
              </a:rPr>
              <a:t>worker</a:t>
            </a:r>
            <a:r>
              <a:rPr lang="nl-BE" dirty="0">
                <a:latin typeface="Courier New" panose="02070309020205020404" pitchFamily="49" charset="0"/>
                <a:ea typeface="新細明體"/>
                <a:cs typeface="Courier New" panose="02070309020205020404" pitchFamily="49" charset="0"/>
              </a:rPr>
              <a:t>/1.6.12-foss-2021a</a:t>
            </a:r>
          </a:p>
          <a:p>
            <a:pPr marL="400050" lvl="1" indent="0">
              <a:buNone/>
            </a:pPr>
            <a:r>
              <a:rPr lang="nl-BE" dirty="0" err="1">
                <a:latin typeface="Courier New" panose="02070309020205020404" pitchFamily="49" charset="0"/>
                <a:ea typeface="新細明體"/>
                <a:cs typeface="Courier New" panose="02070309020205020404" pitchFamily="49" charset="0"/>
              </a:rPr>
              <a:t>wsub</a:t>
            </a:r>
            <a:r>
              <a:rPr lang="nl-BE" dirty="0">
                <a:latin typeface="Courier New" panose="02070309020205020404" pitchFamily="49" charset="0"/>
                <a:ea typeface="新細明體"/>
                <a:cs typeface="Courier New" panose="02070309020205020404" pitchFamily="49" charset="0"/>
              </a:rPr>
              <a:t> -batch </a:t>
            </a:r>
            <a:r>
              <a:rPr lang="nl-BE" dirty="0" err="1">
                <a:latin typeface="Courier New" panose="02070309020205020404" pitchFamily="49" charset="0"/>
                <a:ea typeface="新細明體"/>
                <a:cs typeface="Courier New" panose="02070309020205020404" pitchFamily="49" charset="0"/>
              </a:rPr>
              <a:t>alp.slurm</a:t>
            </a:r>
            <a:r>
              <a:rPr lang="nl-BE" dirty="0">
                <a:latin typeface="Courier New" panose="02070309020205020404" pitchFamily="49" charset="0"/>
                <a:ea typeface="新細明體"/>
                <a:cs typeface="Courier New" panose="02070309020205020404" pitchFamily="49" charset="0"/>
              </a:rPr>
              <a:t> -data alpha.csv</a:t>
            </a:r>
          </a:p>
          <a:p>
            <a:pPr marL="742950" lvl="1" indent="-342900">
              <a:buBlip>
                <a:blip r:embed="rId3"/>
              </a:buBlip>
            </a:pPr>
            <a:endParaRPr lang="nl-BE" dirty="0">
              <a:ea typeface="新細明體"/>
            </a:endParaRPr>
          </a:p>
          <a:p>
            <a:pPr marL="742950" lvl="1" indent="-342900">
              <a:buBlip>
                <a:blip r:embed="rId3"/>
              </a:buBlip>
            </a:pPr>
            <a:endParaRPr lang="nl-BE" dirty="0">
              <a:ea typeface="新細明體"/>
            </a:endParaRPr>
          </a:p>
          <a:p>
            <a:endParaRPr lang="nl-BE" sz="2200"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7347084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102</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24691" y="1620000"/>
            <a:ext cx="8739661" cy="2745104"/>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Request membership to </a:t>
            </a:r>
            <a:r>
              <a:rPr lang="en-US" altLang="zh-TW" sz="2200" dirty="0" err="1">
                <a:ea typeface="新細明體" panose="02020500000000000000" pitchFamily="18" charset="-120"/>
              </a:rPr>
              <a:t>lp_hpcinfo</a:t>
            </a:r>
            <a:r>
              <a:rPr lang="en-US" altLang="zh-TW" sz="2200" dirty="0">
                <a:ea typeface="新細明體" panose="02020500000000000000" pitchFamily="18" charset="-120"/>
              </a:rPr>
              <a:t> group (account.vscentrum.be)</a:t>
            </a:r>
          </a:p>
          <a:p>
            <a:pPr indent="-324000">
              <a:buBlip>
                <a:blip r:embed="rId3"/>
              </a:buBlip>
            </a:pPr>
            <a:r>
              <a:rPr lang="en-US" altLang="zh-TW" sz="2200" dirty="0">
                <a:ea typeface="新細明體" panose="02020500000000000000" pitchFamily="18" charset="-120"/>
              </a:rPr>
              <a:t>File transfer with </a:t>
            </a:r>
            <a:r>
              <a:rPr lang="en-US" altLang="zh-TW" sz="2200" dirty="0" err="1">
                <a:ea typeface="新細明體" panose="02020500000000000000" pitchFamily="18" charset="-120"/>
              </a:rPr>
              <a:t>Filezilla</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Login with NX</a:t>
            </a:r>
          </a:p>
          <a:p>
            <a:pPr indent="-324000">
              <a:buBlip>
                <a:blip r:embed="rId3"/>
              </a:buBlip>
            </a:pPr>
            <a:r>
              <a:rPr lang="en-US" altLang="zh-TW" sz="2200" dirty="0">
                <a:ea typeface="新細明體" panose="02020500000000000000" pitchFamily="18" charset="-120"/>
              </a:rPr>
              <a:t>Check disk quota</a:t>
            </a:r>
          </a:p>
          <a:p>
            <a:pPr indent="-324000">
              <a:buBlip>
                <a:blip r:embed="rId3"/>
              </a:buBlip>
            </a:pPr>
            <a:r>
              <a:rPr lang="en-US" altLang="zh-TW" sz="2200" dirty="0">
                <a:ea typeface="新細明體" panose="02020500000000000000" pitchFamily="18" charset="-120"/>
              </a:rPr>
              <a:t>Check the credits</a:t>
            </a:r>
          </a:p>
          <a:p>
            <a:pPr indent="-324000">
              <a:buBlip>
                <a:blip r:embed="rId3"/>
              </a:buBlip>
            </a:pPr>
            <a:r>
              <a:rPr lang="en-US" altLang="zh-TW" sz="2200" dirty="0">
                <a:ea typeface="新細明體" panose="02020500000000000000" pitchFamily="18" charset="-120"/>
              </a:rPr>
              <a:t>Check/load/list/unload/purge module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103</a:t>
            </a:fld>
            <a:endParaRPr lang="en-US"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682787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667309" cy="2817112"/>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104</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105</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a:p>
            <a:pPr marL="357188" lvl="2" indent="0">
              <a:buNone/>
            </a:pPr>
            <a:endParaRPr lang="en-US" altLang="zh-TW" sz="2200" dirty="0">
              <a:ea typeface="新細明體" panose="02020500000000000000" pitchFamily="18" charset="-120"/>
            </a:endParaRPr>
          </a:p>
          <a:p>
            <a:pPr marL="172800" lvl="2" indent="-324000">
              <a:buBlip>
                <a:blip r:embed="rId3"/>
              </a:buBlip>
            </a:pPr>
            <a:r>
              <a:rPr lang="en-US" altLang="zh-TW" sz="2200" dirty="0">
                <a:ea typeface="新細明體" panose="02020500000000000000" pitchFamily="18" charset="-120"/>
              </a:rPr>
              <a:t>Submit a batch GPU job </a:t>
            </a:r>
          </a:p>
          <a:p>
            <a:pPr marL="357188" lvl="2" indent="0">
              <a:buNone/>
              <a:tabLst>
                <a:tab pos="1076325" algn="l"/>
              </a:tabLst>
            </a:pPr>
            <a:r>
              <a:rPr lang="en-US" altLang="zh-TW" sz="2200" dirty="0">
                <a:ea typeface="新細明體" panose="02020500000000000000" pitchFamily="18" charset="-120"/>
              </a:rPr>
              <a:t>	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a:p>
            <a:pPr marL="357188" lvl="2" indent="0">
              <a:buNone/>
              <a:tabLst>
                <a:tab pos="1076325" algn="l"/>
              </a:tabLst>
            </a:pPr>
            <a:r>
              <a:rPr lang="en-US" altLang="zh-TW" sz="2200" dirty="0">
                <a:ea typeface="新細明體" panose="02020500000000000000" pitchFamily="18" charset="-120"/>
              </a:rPr>
              <a:t>	and check usage of resources on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ssh</a:t>
            </a:r>
            <a:r>
              <a:rPr lang="en-US" altLang="zh-TW" sz="2200" dirty="0">
                <a:ea typeface="新細明體" panose="02020500000000000000" pitchFamily="18" charset="-120"/>
              </a:rPr>
              <a:t>,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top</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nvidia-smi</a:t>
            </a:r>
            <a:endParaRPr lang="en-US" altLang="zh-TW" sz="2200" dirty="0">
              <a:ea typeface="新細明體" panose="02020500000000000000" pitchFamily="18" charset="-120"/>
            </a:endParaRP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106</a:t>
            </a:fld>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jdelijke aanduiding voor inhoud 2"/>
          <p:cNvSpPr>
            <a:spLocks noGrp="1"/>
          </p:cNvSpPr>
          <p:nvPr>
            <p:ph idx="1"/>
          </p:nvPr>
        </p:nvSpPr>
        <p:spPr>
          <a:xfrm>
            <a:off x="524690" y="1620000"/>
            <a:ext cx="11112000" cy="1592976"/>
          </a:xfrm>
          <a:ln w="25400">
            <a:solidFill>
              <a:schemeClr val="accent1"/>
            </a:solidFill>
          </a:ln>
        </p:spPr>
        <p:txBody>
          <a:bodyPr/>
          <a:lstStyle/>
          <a:p>
            <a:pPr marL="172800" lvl="2" indent="-324000">
              <a:buBlip>
                <a:blip r:embed="rId3"/>
              </a:buBlip>
            </a:pPr>
            <a:r>
              <a:rPr lang="en-US" altLang="zh-TW" sz="2200" dirty="0">
                <a:ea typeface="新細明體" panose="02020500000000000000" pitchFamily="18" charset="-120"/>
              </a:rPr>
              <a:t>Copy intro training files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200" dirty="0">
                <a:ea typeface="新細明體" panose="02020500000000000000" pitchFamily="18" charset="-120"/>
                <a:cs typeface="Courier New" panose="02070309020205020404" pitchFamily="49" charset="0"/>
              </a:rPr>
              <a:t>)</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marL="172800" lvl="2" indent="-324000">
              <a:buBlip>
                <a:blip r:embed="rId3"/>
              </a:buBlip>
            </a:pPr>
            <a:r>
              <a:rPr lang="en-US" altLang="zh-TW" sz="2200" dirty="0">
                <a:ea typeface="新細明體" panose="02020500000000000000" pitchFamily="18" charset="-120"/>
              </a:rPr>
              <a:t>Go to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200" dirty="0">
                <a:ea typeface="新細明體" panose="02020500000000000000" pitchFamily="18" charset="-120"/>
              </a:rPr>
              <a:t> directory</a:t>
            </a:r>
          </a:p>
          <a:p>
            <a:pPr marL="172800" lvl="2" indent="-324000">
              <a:buBlip>
                <a:blip r:embed="rId3"/>
              </a:buBlip>
            </a:pPr>
            <a:r>
              <a:rPr lang="en-US" altLang="zh-TW" sz="2200" dirty="0">
                <a:ea typeface="新細明體" panose="02020500000000000000" pitchFamily="18" charset="-120"/>
              </a:rPr>
              <a:t>Submit worker job</a:t>
            </a:r>
          </a:p>
          <a:p>
            <a:pPr marL="172800" lvl="2" indent="-324000">
              <a:buBlip>
                <a:blip r:embed="rId3"/>
              </a:buBlip>
            </a:pPr>
            <a:r>
              <a:rPr lang="en-US" altLang="zh-TW" sz="2200" dirty="0">
                <a:ea typeface="新細明體" panose="02020500000000000000" pitchFamily="18" charset="-120"/>
              </a:rPr>
              <a:t>Check the output file</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469677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107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12</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708981"/>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14</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16</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17</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5x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Clr>
                <a:srgbClr val="DB6C30"/>
              </a:buClr>
              <a:buFont typeface="Wingdings" panose="05000000000000000000" pitchFamily="2" charset="2"/>
              <a:buChar char="q"/>
            </a:pPr>
            <a:endParaRPr lang="en-US" sz="2100" dirty="0"/>
          </a:p>
          <a:p>
            <a:pPr marL="342900" indent="-342900">
              <a:buClr>
                <a:srgbClr val="DB6C30"/>
              </a:buClr>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Clr>
                <a:srgbClr val="DB6C30"/>
              </a:buClr>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Material</a:t>
            </a:r>
            <a:endParaRPr lang="en-US" altLang="en-US" dirty="0"/>
          </a:p>
        </p:txBody>
      </p:sp>
    </p:spTree>
    <p:extLst>
      <p:ext uri="{BB962C8B-B14F-4D97-AF65-F5344CB8AC3E}">
        <p14:creationId xmlns:p14="http://schemas.microsoft.com/office/powerpoint/2010/main" val="290359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20</a:t>
            </a:fld>
            <a:endParaRPr lang="nl-BE" dirty="0"/>
          </a:p>
        </p:txBody>
      </p:sp>
      <p:graphicFrame>
        <p:nvGraphicFramePr>
          <p:cNvPr id="6" name="Table 5"/>
          <p:cNvGraphicFramePr>
            <a:graphicFrameLocks noGrp="1"/>
          </p:cNvGraphicFramePr>
          <p:nvPr>
            <p:extLst>
              <p:ext uri="{D42A27DB-BD31-4B8C-83A1-F6EECF244321}">
                <p14:modId xmlns:p14="http://schemas.microsoft.com/office/powerpoint/2010/main" val="3161616407"/>
              </p:ext>
            </p:extLst>
          </p:nvPr>
        </p:nvGraphicFramePr>
        <p:xfrm>
          <a:off x="911424" y="1124744"/>
          <a:ext cx="9577064" cy="3816426"/>
        </p:xfrm>
        <a:graphic>
          <a:graphicData uri="http://schemas.openxmlformats.org/drawingml/2006/table">
            <a:tbl>
              <a:tblPr>
                <a:tableStyleId>{5C22544A-7EE6-4342-B048-85BDC9FD1C3A}</a:tableStyleId>
              </a:tblPr>
              <a:tblGrid>
                <a:gridCol w="1727011">
                  <a:extLst>
                    <a:ext uri="{9D8B030D-6E8A-4147-A177-3AD203B41FA5}">
                      <a16:colId xmlns:a16="http://schemas.microsoft.com/office/drawing/2014/main" val="1052959117"/>
                    </a:ext>
                  </a:extLst>
                </a:gridCol>
                <a:gridCol w="1727012">
                  <a:extLst>
                    <a:ext uri="{9D8B030D-6E8A-4147-A177-3AD203B41FA5}">
                      <a16:colId xmlns:a16="http://schemas.microsoft.com/office/drawing/2014/main" val="44479686"/>
                    </a:ext>
                  </a:extLst>
                </a:gridCol>
                <a:gridCol w="1256009">
                  <a:extLst>
                    <a:ext uri="{9D8B030D-6E8A-4147-A177-3AD203B41FA5}">
                      <a16:colId xmlns:a16="http://schemas.microsoft.com/office/drawing/2014/main" val="2052409996"/>
                    </a:ext>
                  </a:extLst>
                </a:gridCol>
                <a:gridCol w="1099007">
                  <a:extLst>
                    <a:ext uri="{9D8B030D-6E8A-4147-A177-3AD203B41FA5}">
                      <a16:colId xmlns:a16="http://schemas.microsoft.com/office/drawing/2014/main" val="2291407436"/>
                    </a:ext>
                  </a:extLst>
                </a:gridCol>
                <a:gridCol w="1256009">
                  <a:extLst>
                    <a:ext uri="{9D8B030D-6E8A-4147-A177-3AD203B41FA5}">
                      <a16:colId xmlns:a16="http://schemas.microsoft.com/office/drawing/2014/main" val="4190090989"/>
                    </a:ext>
                  </a:extLst>
                </a:gridCol>
                <a:gridCol w="1413010">
                  <a:extLst>
                    <a:ext uri="{9D8B030D-6E8A-4147-A177-3AD203B41FA5}">
                      <a16:colId xmlns:a16="http://schemas.microsoft.com/office/drawing/2014/main" val="2578423654"/>
                    </a:ext>
                  </a:extLst>
                </a:gridCol>
                <a:gridCol w="1099006">
                  <a:extLst>
                    <a:ext uri="{9D8B030D-6E8A-4147-A177-3AD203B41FA5}">
                      <a16:colId xmlns:a16="http://schemas.microsoft.com/office/drawing/2014/main" val="3999970807"/>
                    </a:ext>
                  </a:extLst>
                </a:gridCol>
              </a:tblGrid>
              <a:tr h="679706">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563292">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679706">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94686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85299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21</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22</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133325632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523636395"/>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468079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64602355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27</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56527088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4183316901"/>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366132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1" name="Group 20">
            <a:extLst>
              <a:ext uri="{FF2B5EF4-FFF2-40B4-BE49-F238E27FC236}">
                <a16:creationId xmlns:a16="http://schemas.microsoft.com/office/drawing/2014/main" id="{A00080C5-0DF6-8DC4-4F78-67E37EF6A32A}"/>
              </a:ext>
            </a:extLst>
          </p:cNvPr>
          <p:cNvGrpSpPr/>
          <p:nvPr/>
        </p:nvGrpSpPr>
        <p:grpSpPr>
          <a:xfrm>
            <a:off x="769220" y="2094957"/>
            <a:ext cx="2208731" cy="2259486"/>
            <a:chOff x="769220" y="2094957"/>
            <a:chExt cx="2208731" cy="2259486"/>
          </a:xfrm>
        </p:grpSpPr>
        <p:sp>
          <p:nvSpPr>
            <p:cNvPr id="3" name="Freeform: Shape 2">
              <a:extLst>
                <a:ext uri="{FF2B5EF4-FFF2-40B4-BE49-F238E27FC236}">
                  <a16:creationId xmlns:a16="http://schemas.microsoft.com/office/drawing/2014/main" id="{034F2C36-31F5-8D31-C8EB-375F925952E5}"/>
                </a:ext>
              </a:extLst>
            </p:cNvPr>
            <p:cNvSpPr/>
            <p:nvPr/>
          </p:nvSpPr>
          <p:spPr>
            <a:xfrm>
              <a:off x="797876" y="2164733"/>
              <a:ext cx="2180057" cy="2180057"/>
            </a:xfrm>
            <a:custGeom>
              <a:avLst/>
              <a:gdLst>
                <a:gd name="connsiteX0" fmla="*/ 1090028 w 2180057"/>
                <a:gd name="connsiteY0" fmla="*/ 0 h 2180057"/>
                <a:gd name="connsiteX1" fmla="*/ 2034021 w 2180057"/>
                <a:gd name="connsiteY1" fmla="*/ 545014 h 2180057"/>
                <a:gd name="connsiteX2" fmla="*/ 1090029 w 2180057"/>
                <a:gd name="connsiteY2" fmla="*/ 1090029 h 2180057"/>
                <a:gd name="connsiteX3" fmla="*/ 1090028 w 2180057"/>
                <a:gd name="connsiteY3" fmla="*/ 0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8" y="0"/>
                  </a:moveTo>
                  <a:cubicBezTo>
                    <a:pt x="1479458" y="0"/>
                    <a:pt x="1839306" y="207758"/>
                    <a:pt x="2034021" y="545014"/>
                  </a:cubicBezTo>
                  <a:lnTo>
                    <a:pt x="1090029" y="1090029"/>
                  </a:lnTo>
                  <a:cubicBezTo>
                    <a:pt x="1090029" y="726686"/>
                    <a:pt x="1090028" y="363343"/>
                    <a:pt x="1090028" y="0"/>
                  </a:cubicBez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7" tIns="252628" rIns="449871"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sp>
          <p:nvSpPr>
            <p:cNvPr id="4" name="Freeform: Shape 3">
              <a:extLst>
                <a:ext uri="{FF2B5EF4-FFF2-40B4-BE49-F238E27FC236}">
                  <a16:creationId xmlns:a16="http://schemas.microsoft.com/office/drawing/2014/main" id="{9329582C-55B6-70CB-8E2B-D14A2962B31C}"/>
                </a:ext>
              </a:extLst>
            </p:cNvPr>
            <p:cNvSpPr/>
            <p:nvPr/>
          </p:nvSpPr>
          <p:spPr>
            <a:xfrm>
              <a:off x="797894" y="2164728"/>
              <a:ext cx="2180057" cy="2180057"/>
            </a:xfrm>
            <a:custGeom>
              <a:avLst/>
              <a:gdLst>
                <a:gd name="connsiteX0" fmla="*/ 2034021 w 2180057"/>
                <a:gd name="connsiteY0" fmla="*/ 545014 h 2180057"/>
                <a:gd name="connsiteX1" fmla="*/ 2034021 w 2180057"/>
                <a:gd name="connsiteY1" fmla="*/ 1635043 h 2180057"/>
                <a:gd name="connsiteX2" fmla="*/ 1090029 w 2180057"/>
                <a:gd name="connsiteY2" fmla="*/ 1090029 h 2180057"/>
                <a:gd name="connsiteX3" fmla="*/ 2034021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545014"/>
                  </a:moveTo>
                  <a:cubicBezTo>
                    <a:pt x="2228736" y="882270"/>
                    <a:pt x="2228736" y="1297787"/>
                    <a:pt x="2034021" y="1635043"/>
                  </a:cubicBezTo>
                  <a:lnTo>
                    <a:pt x="1090029" y="1090029"/>
                  </a:lnTo>
                  <a:lnTo>
                    <a:pt x="2034021" y="545014"/>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511351" tIns="888477" rIns="47599" bIns="888478"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p:txBody>
        </p:sp>
        <p:sp>
          <p:nvSpPr>
            <p:cNvPr id="6" name="Freeform: Shape 5">
              <a:extLst>
                <a:ext uri="{FF2B5EF4-FFF2-40B4-BE49-F238E27FC236}">
                  <a16:creationId xmlns:a16="http://schemas.microsoft.com/office/drawing/2014/main" id="{41CCD509-0CF8-3EF7-1FEB-D8E22EB8295B}"/>
                </a:ext>
              </a:extLst>
            </p:cNvPr>
            <p:cNvSpPr/>
            <p:nvPr/>
          </p:nvSpPr>
          <p:spPr>
            <a:xfrm>
              <a:off x="797066" y="2163703"/>
              <a:ext cx="2180057" cy="2180057"/>
            </a:xfrm>
            <a:custGeom>
              <a:avLst/>
              <a:gdLst>
                <a:gd name="connsiteX0" fmla="*/ 2034021 w 2180057"/>
                <a:gd name="connsiteY0" fmla="*/ 1635043 h 2180057"/>
                <a:gd name="connsiteX1" fmla="*/ 1090028 w 2180057"/>
                <a:gd name="connsiteY1" fmla="*/ 2180058 h 2180057"/>
                <a:gd name="connsiteX2" fmla="*/ 1090029 w 2180057"/>
                <a:gd name="connsiteY2" fmla="*/ 1090029 h 2180057"/>
                <a:gd name="connsiteX3" fmla="*/ 2034021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2034021" y="1635043"/>
                  </a:moveTo>
                  <a:cubicBezTo>
                    <a:pt x="1839306" y="1972299"/>
                    <a:pt x="1479458" y="2180058"/>
                    <a:pt x="1090028" y="2180058"/>
                  </a:cubicBezTo>
                  <a:cubicBezTo>
                    <a:pt x="1090028" y="1816715"/>
                    <a:pt x="1090029" y="1453372"/>
                    <a:pt x="1090029" y="1090029"/>
                  </a:cubicBezTo>
                  <a:lnTo>
                    <a:pt x="2034021"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32436" tIns="1498375" rIns="449872" bIns="252627"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p:txBody>
        </p:sp>
        <p:sp>
          <p:nvSpPr>
            <p:cNvPr id="16" name="Freeform: Shape 15">
              <a:extLst>
                <a:ext uri="{FF2B5EF4-FFF2-40B4-BE49-F238E27FC236}">
                  <a16:creationId xmlns:a16="http://schemas.microsoft.com/office/drawing/2014/main" id="{DA26DAFC-1342-DA17-7EAF-EC556DD7DE47}"/>
                </a:ext>
              </a:extLst>
            </p:cNvPr>
            <p:cNvSpPr/>
            <p:nvPr/>
          </p:nvSpPr>
          <p:spPr>
            <a:xfrm>
              <a:off x="787735" y="2174386"/>
              <a:ext cx="2180057" cy="2180057"/>
            </a:xfrm>
            <a:custGeom>
              <a:avLst/>
              <a:gdLst>
                <a:gd name="connsiteX0" fmla="*/ 1090029 w 2180057"/>
                <a:gd name="connsiteY0" fmla="*/ 2180057 h 2180057"/>
                <a:gd name="connsiteX1" fmla="*/ 146036 w 2180057"/>
                <a:gd name="connsiteY1" fmla="*/ 1635043 h 2180057"/>
                <a:gd name="connsiteX2" fmla="*/ 1090029 w 2180057"/>
                <a:gd name="connsiteY2" fmla="*/ 1090029 h 2180057"/>
                <a:gd name="connsiteX3" fmla="*/ 1090029 w 2180057"/>
                <a:gd name="connsiteY3" fmla="*/ 2180057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090029" y="2180057"/>
                  </a:moveTo>
                  <a:cubicBezTo>
                    <a:pt x="700599" y="2180057"/>
                    <a:pt x="340751" y="1972299"/>
                    <a:pt x="146036" y="1635043"/>
                  </a:cubicBezTo>
                  <a:lnTo>
                    <a:pt x="1090029" y="1090029"/>
                  </a:lnTo>
                  <a:lnTo>
                    <a:pt x="1090029" y="2180057"/>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1" tIns="1498374" rIns="1132437" bIns="252628"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p:txBody>
        </p:sp>
        <p:sp>
          <p:nvSpPr>
            <p:cNvPr id="19" name="Freeform: Shape 18">
              <a:extLst>
                <a:ext uri="{FF2B5EF4-FFF2-40B4-BE49-F238E27FC236}">
                  <a16:creationId xmlns:a16="http://schemas.microsoft.com/office/drawing/2014/main" id="{33C6357D-886A-A026-FD5A-7F84D8F6CA5C}"/>
                </a:ext>
              </a:extLst>
            </p:cNvPr>
            <p:cNvSpPr/>
            <p:nvPr/>
          </p:nvSpPr>
          <p:spPr>
            <a:xfrm>
              <a:off x="773620" y="2153020"/>
              <a:ext cx="2180057" cy="2180057"/>
            </a:xfrm>
            <a:custGeom>
              <a:avLst/>
              <a:gdLst>
                <a:gd name="connsiteX0" fmla="*/ 146036 w 2180057"/>
                <a:gd name="connsiteY0" fmla="*/ 1635043 h 2180057"/>
                <a:gd name="connsiteX1" fmla="*/ 146036 w 2180057"/>
                <a:gd name="connsiteY1" fmla="*/ 545014 h 2180057"/>
                <a:gd name="connsiteX2" fmla="*/ 1090029 w 2180057"/>
                <a:gd name="connsiteY2" fmla="*/ 1090029 h 2180057"/>
                <a:gd name="connsiteX3" fmla="*/ 146036 w 2180057"/>
                <a:gd name="connsiteY3" fmla="*/ 1635043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1635043"/>
                  </a:moveTo>
                  <a:cubicBezTo>
                    <a:pt x="-48679" y="1297787"/>
                    <a:pt x="-48679" y="882270"/>
                    <a:pt x="146036" y="545014"/>
                  </a:cubicBezTo>
                  <a:lnTo>
                    <a:pt x="1090029" y="1090029"/>
                  </a:lnTo>
                  <a:lnTo>
                    <a:pt x="146036" y="1635043"/>
                  </a:lnTo>
                  <a:close/>
                </a:path>
              </a:pathLst>
            </a:custGeom>
            <a:solidFill>
              <a:schemeClr val="accent5">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2789" tIns="888478" rIns="1506161" bIns="888477"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p:txBody>
        </p:sp>
        <p:sp>
          <p:nvSpPr>
            <p:cNvPr id="20" name="Freeform: Shape 19">
              <a:extLst>
                <a:ext uri="{FF2B5EF4-FFF2-40B4-BE49-F238E27FC236}">
                  <a16:creationId xmlns:a16="http://schemas.microsoft.com/office/drawing/2014/main" id="{322D0F0F-310C-A008-5435-72F369935EAB}"/>
                </a:ext>
              </a:extLst>
            </p:cNvPr>
            <p:cNvSpPr/>
            <p:nvPr/>
          </p:nvSpPr>
          <p:spPr>
            <a:xfrm>
              <a:off x="769220" y="2094957"/>
              <a:ext cx="2180057" cy="2180057"/>
            </a:xfrm>
            <a:custGeom>
              <a:avLst/>
              <a:gdLst>
                <a:gd name="connsiteX0" fmla="*/ 146036 w 2180057"/>
                <a:gd name="connsiteY0" fmla="*/ 545014 h 2180057"/>
                <a:gd name="connsiteX1" fmla="*/ 1090029 w 2180057"/>
                <a:gd name="connsiteY1" fmla="*/ -1 h 2180057"/>
                <a:gd name="connsiteX2" fmla="*/ 1090029 w 2180057"/>
                <a:gd name="connsiteY2" fmla="*/ 1090029 h 2180057"/>
                <a:gd name="connsiteX3" fmla="*/ 146036 w 2180057"/>
                <a:gd name="connsiteY3" fmla="*/ 545014 h 2180057"/>
              </a:gdLst>
              <a:ahLst/>
              <a:cxnLst>
                <a:cxn ang="0">
                  <a:pos x="connsiteX0" y="connsiteY0"/>
                </a:cxn>
                <a:cxn ang="0">
                  <a:pos x="connsiteX1" y="connsiteY1"/>
                </a:cxn>
                <a:cxn ang="0">
                  <a:pos x="connsiteX2" y="connsiteY2"/>
                </a:cxn>
                <a:cxn ang="0">
                  <a:pos x="connsiteX3" y="connsiteY3"/>
                </a:cxn>
              </a:cxnLst>
              <a:rect l="l" t="t" r="r" b="b"/>
              <a:pathLst>
                <a:path w="2180057" h="2180057">
                  <a:moveTo>
                    <a:pt x="146036" y="545014"/>
                  </a:moveTo>
                  <a:cubicBezTo>
                    <a:pt x="340751" y="207758"/>
                    <a:pt x="700599" y="-1"/>
                    <a:pt x="1090029" y="-1"/>
                  </a:cubicBezTo>
                  <a:lnTo>
                    <a:pt x="1090029" y="1090029"/>
                  </a:lnTo>
                  <a:lnTo>
                    <a:pt x="146036" y="545014"/>
                  </a:lnTo>
                  <a:close/>
                </a:path>
              </a:pathLst>
            </a:custGeom>
            <a:solidFill>
              <a:srgbClr val="DB6C3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9870" tIns="252628" rIns="1132438" bIns="1498374"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p>
          </p:txBody>
        </p:sp>
      </p:grpSp>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4" name="Content Placeholder 2">
            <a:extLst>
              <a:ext uri="{FF2B5EF4-FFF2-40B4-BE49-F238E27FC236}">
                <a16:creationId xmlns:a16="http://schemas.microsoft.com/office/drawing/2014/main" id="{7931979C-A5E3-1789-96C5-6ADB2DCBC7CD}"/>
              </a:ext>
            </a:extLst>
          </p:cNvPr>
          <p:cNvSpPr>
            <a:spLocks noGrp="1"/>
          </p:cNvSpPr>
          <p:nvPr>
            <p:ph idx="1"/>
          </p:nvPr>
        </p:nvSpPr>
        <p:spPr>
          <a:xfrm>
            <a:off x="5059284" y="1531675"/>
            <a:ext cx="6168088" cy="3121461"/>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dirty="0">
                <a:solidFill>
                  <a:schemeClr val="tx2"/>
                </a:solidFill>
              </a:rPr>
              <a:t>VSC offers </a:t>
            </a:r>
            <a:r>
              <a:rPr lang="en-US" sz="2200" dirty="0">
                <a:solidFill>
                  <a:schemeClr val="tx2"/>
                </a:solidFill>
                <a:hlinkClick r:id="rId2"/>
              </a:rPr>
              <a:t>Tier-1 Data </a:t>
            </a:r>
            <a:r>
              <a:rPr lang="en-US" sz="2200" dirty="0">
                <a:solidFill>
                  <a:schemeClr val="tx2"/>
                </a:solidFill>
              </a:rPr>
              <a:t>as a large storage service</a:t>
            </a:r>
          </a:p>
          <a:p>
            <a:pPr marL="324000" indent="-324000">
              <a:buClr>
                <a:srgbClr val="DB6C30"/>
              </a:buClr>
              <a:buFont typeface="Wingdings" panose="05000000000000000000" pitchFamily="2" charset="2"/>
              <a:buChar char="q"/>
            </a:pPr>
            <a:r>
              <a:rPr lang="en-US" sz="2200" dirty="0">
                <a:solidFill>
                  <a:schemeClr val="tx2"/>
                </a:solidFill>
              </a:rPr>
              <a:t>Only for active data (no archiving)</a:t>
            </a:r>
          </a:p>
          <a:p>
            <a:pPr marL="324000" indent="-324000">
              <a:buClr>
                <a:srgbClr val="DB6C30"/>
              </a:buClr>
              <a:buFont typeface="Wingdings" panose="05000000000000000000" pitchFamily="2" charset="2"/>
              <a:buChar char="q"/>
            </a:pPr>
            <a:r>
              <a:rPr lang="en-US" sz="2200" dirty="0">
                <a:solidFill>
                  <a:schemeClr val="tx2"/>
                </a:solidFill>
              </a:rPr>
              <a:t>Supports meta-data (search &amp; discover)</a:t>
            </a:r>
          </a:p>
          <a:p>
            <a:pPr marL="324000" indent="-324000">
              <a:buClr>
                <a:srgbClr val="DB6C30"/>
              </a:buClr>
              <a:buFont typeface="Wingdings" panose="05000000000000000000" pitchFamily="2" charset="2"/>
              <a:buChar char="q"/>
            </a:pPr>
            <a:r>
              <a:rPr lang="en-US" sz="2200" dirty="0">
                <a:solidFill>
                  <a:schemeClr val="tx2"/>
                </a:solidFill>
              </a:rPr>
              <a:t>Share with the world (permission management)</a:t>
            </a:r>
          </a:p>
          <a:p>
            <a:pPr marL="324000" indent="-324000">
              <a:buClr>
                <a:srgbClr val="DB6C30"/>
              </a:buClr>
              <a:buFont typeface="Wingdings" panose="05000000000000000000" pitchFamily="2" charset="2"/>
              <a:buChar char="q"/>
            </a:pPr>
            <a:r>
              <a:rPr lang="en-US" sz="2200" dirty="0">
                <a:solidFill>
                  <a:schemeClr val="tx2"/>
                </a:solidFill>
              </a:rPr>
              <a:t>Free of charge (for academia)</a:t>
            </a:r>
          </a:p>
          <a:p>
            <a:pPr marL="324000" indent="-324000">
              <a:buClr>
                <a:srgbClr val="DB6C30"/>
              </a:buClr>
              <a:buFont typeface="Wingdings" panose="05000000000000000000" pitchFamily="2" charset="2"/>
              <a:buChar char="q"/>
            </a:pPr>
            <a:r>
              <a:rPr lang="en-US" sz="2200" dirty="0">
                <a:solidFill>
                  <a:schemeClr val="tx2"/>
                </a:solidFill>
              </a:rPr>
              <a:t>Starting volume is 1 PB</a:t>
            </a:r>
          </a:p>
          <a:p>
            <a:pPr marL="324000" indent="-324000">
              <a:buClr>
                <a:srgbClr val="DB6C30"/>
              </a:buClr>
              <a:buFont typeface="Wingdings" panose="05000000000000000000" pitchFamily="2" charset="2"/>
              <a:buChar char="q"/>
            </a:pPr>
            <a:r>
              <a:rPr lang="en-US" sz="2200" dirty="0">
                <a:solidFill>
                  <a:schemeClr val="tx2"/>
                </a:solidFill>
              </a:rPr>
              <a:t>Access is based on proposal</a:t>
            </a:r>
            <a:br>
              <a:rPr lang="en-US" sz="2200" dirty="0">
                <a:solidFill>
                  <a:schemeClr val="tx2"/>
                </a:solidFill>
              </a:rPr>
            </a:br>
            <a:r>
              <a:rPr lang="en-US" sz="2200" dirty="0">
                <a:solidFill>
                  <a:schemeClr val="tx2"/>
                </a:solidFill>
              </a:rPr>
              <a:t>Apply anytime</a:t>
            </a:r>
            <a:endParaRPr lang="nl-BE" sz="2200" dirty="0"/>
          </a:p>
        </p:txBody>
      </p:sp>
    </p:spTree>
    <p:extLst>
      <p:ext uri="{BB962C8B-B14F-4D97-AF65-F5344CB8AC3E}">
        <p14:creationId xmlns:p14="http://schemas.microsoft.com/office/powerpoint/2010/main" val="35562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30</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mc:AlternateContent xmlns:mc="http://schemas.openxmlformats.org/markup-compatibility/2006" xmlns:p14="http://schemas.microsoft.com/office/powerpoint/2010/main">
    <mc:Choice Requires="p14">
      <p:transition spd="slow" p14:dur="2000" advTm="177565"/>
    </mc:Choice>
    <mc:Fallback xmlns="">
      <p:transition spd="slow" advTm="1775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31</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Why are credits used</a:t>
            </a:r>
          </a:p>
          <a:p>
            <a:pPr lvl="1"/>
            <a:r>
              <a:rPr lang="en-US" altLang="en-US" sz="1700" dirty="0"/>
              <a:t>Used to manage access the computational resource</a:t>
            </a:r>
          </a:p>
          <a:p>
            <a:pPr lvl="1"/>
            <a:r>
              <a:rPr lang="en-US" altLang="en-US" sz="1700" dirty="0" err="1"/>
              <a:t>Tracebility</a:t>
            </a:r>
            <a:r>
              <a:rPr lang="en-US" altLang="en-US" sz="1700" dirty="0"/>
              <a:t>, accountability</a:t>
            </a:r>
          </a:p>
          <a:p>
            <a:pPr lvl="1"/>
            <a:endParaRPr lang="en-US" altLang="en-US" sz="1700" dirty="0"/>
          </a:p>
          <a:p>
            <a:pPr eaLnBrk="1" hangingPunct="1">
              <a:lnSpc>
                <a:spcPct val="90000"/>
              </a:lnSpc>
            </a:pPr>
            <a:r>
              <a:rPr lang="en-US" altLang="en-US" sz="2000" dirty="0"/>
              <a:t>Why are credits charged</a:t>
            </a:r>
          </a:p>
          <a:p>
            <a:pPr lvl="1"/>
            <a:r>
              <a:rPr lang="en-US" altLang="en-US" sz="1700" dirty="0"/>
              <a:t>Small fraction</a:t>
            </a:r>
          </a:p>
          <a:p>
            <a:pPr lvl="1"/>
            <a:r>
              <a:rPr lang="en-US" altLang="en-US" sz="1700" dirty="0"/>
              <a:t>Optimizing your code/workflow will result in spending less credits</a:t>
            </a:r>
            <a:br>
              <a:rPr lang="en-US" altLang="en-US" sz="1700" dirty="0"/>
            </a:br>
            <a:endParaRPr lang="en-US" altLang="en-US" sz="1700" dirty="0"/>
          </a:p>
          <a:p>
            <a:pPr lvl="1"/>
            <a:endParaRPr lang="en-US" altLang="en-US" sz="1700" dirty="0"/>
          </a:p>
          <a:p>
            <a:pPr marL="0" indent="0">
              <a:lnSpc>
                <a:spcPct val="90000"/>
              </a:lnSpc>
              <a:buNone/>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why</a:t>
            </a:r>
          </a:p>
        </p:txBody>
      </p:sp>
    </p:spTree>
    <p:custDataLst>
      <p:tags r:id="rId1"/>
    </p:custDataLst>
    <p:extLst>
      <p:ext uri="{BB962C8B-B14F-4D97-AF65-F5344CB8AC3E}">
        <p14:creationId xmlns:p14="http://schemas.microsoft.com/office/powerpoint/2010/main" val="280653814"/>
      </p:ext>
    </p:extLst>
  </p:cSld>
  <p:clrMapOvr>
    <a:masterClrMapping/>
  </p:clrMapOvr>
  <mc:AlternateContent xmlns:mc="http://schemas.openxmlformats.org/markup-compatibility/2006" xmlns:p14="http://schemas.microsoft.com/office/powerpoint/2010/main">
    <mc:Choice Requires="p14">
      <p:transition spd="slow" p14:dur="2000" advTm="127268"/>
    </mc:Choice>
    <mc:Fallback xmlns="">
      <p:transition spd="slow" advTm="127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mc:AlternateContent xmlns:mc="http://schemas.openxmlformats.org/markup-compatibility/2006" xmlns:p14="http://schemas.microsoft.com/office/powerpoint/2010/main">
    <mc:Choice Requires="p14">
      <p:transition spd="slow" p14:dur="2000" advTm="135235"/>
    </mc:Choice>
    <mc:Fallback xmlns="">
      <p:transition spd="slow" advTm="135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mc:AlternateContent xmlns:mc="http://schemas.openxmlformats.org/markup-compatibility/2006" xmlns:p14="http://schemas.microsoft.com/office/powerpoint/2010/main">
    <mc:Choice Requires="p14">
      <p:transition spd="slow" p14:dur="2000" advTm="98067"/>
    </mc:Choice>
    <mc:Fallback xmlns="">
      <p:transition spd="slow" advTm="9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34</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mc:AlternateContent xmlns:mc="http://schemas.openxmlformats.org/markup-compatibility/2006" xmlns:p14="http://schemas.microsoft.com/office/powerpoint/2010/main">
    <mc:Choice Requires="p14">
      <p:transition spd="slow" p14:dur="2000" advTm="46997"/>
    </mc:Choice>
    <mc:Fallback xmlns="">
      <p:transition spd="slow" advTm="4699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35</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mc:AlternateContent xmlns:mc="http://schemas.openxmlformats.org/markup-compatibility/2006" xmlns:p14="http://schemas.microsoft.com/office/powerpoint/2010/main">
    <mc:Choice Requires="p14">
      <p:transition spd="slow" p14:dur="2000" advTm="15783"/>
    </mc:Choice>
    <mc:Fallback xmlns="">
      <p:transition spd="slow" advTm="157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mc:AlternateContent xmlns:mc="http://schemas.openxmlformats.org/markup-compatibility/2006" xmlns:p14="http://schemas.microsoft.com/office/powerpoint/2010/main">
    <mc:Choice Requires="p14">
      <p:transition spd="slow" p14:dur="2000" advTm="24414"/>
    </mc:Choice>
    <mc:Fallback xmlns="">
      <p:transition spd="slow" advTm="2441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mc:AlternateContent xmlns:mc="http://schemas.openxmlformats.org/markup-compatibility/2006" xmlns:p14="http://schemas.microsoft.com/office/powerpoint/2010/main">
    <mc:Choice Requires="p14">
      <p:transition spd="slow" p14:dur="2000" advTm="28297"/>
    </mc:Choice>
    <mc:Fallback xmlns="">
      <p:transition spd="slow" advTm="2829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mc:AlternateContent xmlns:mc="http://schemas.openxmlformats.org/markup-compatibility/2006" xmlns:p14="http://schemas.microsoft.com/office/powerpoint/2010/main">
    <mc:Choice Requires="p14">
      <p:transition spd="slow" p14:dur="2000" advTm="54699"/>
    </mc:Choice>
    <mc:Fallback xmlns="">
      <p:transition spd="slow" advTm="5469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39</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40</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41</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42</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43</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a:t>
            </a:r>
            <a:r>
              <a:rPr lang="en-US" sz="2200" dirty="0" err="1"/>
              <a:t>ssh</a:t>
            </a:r>
            <a:r>
              <a:rPr lang="en-US" sz="2200" dirty="0"/>
              <a:t> to connect:</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vscXXXXX@&lt;hostname&gt;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44</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41598"/>
            <a:ext cx="9351343" cy="6120679"/>
          </a:xfrm>
          <a:prstGeom prst="rect">
            <a:avLst/>
          </a:prstGeom>
        </p:spPr>
      </p:pic>
      <p:grpSp>
        <p:nvGrpSpPr>
          <p:cNvPr id="5" name="Group 4"/>
          <p:cNvGrpSpPr/>
          <p:nvPr/>
        </p:nvGrpSpPr>
        <p:grpSpPr>
          <a:xfrm>
            <a:off x="7104112" y="1268760"/>
            <a:ext cx="4248472" cy="3888432"/>
            <a:chOff x="5591944" y="1844824"/>
            <a:chExt cx="4248472" cy="3756621"/>
          </a:xfrm>
        </p:grpSpPr>
        <p:sp>
          <p:nvSpPr>
            <p:cNvPr id="3" name="Rectangle 2"/>
            <p:cNvSpPr/>
            <p:nvPr/>
          </p:nvSpPr>
          <p:spPr>
            <a:xfrm>
              <a:off x="5591944" y="1844824"/>
              <a:ext cx="4248472" cy="375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362964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sent from NX enter Genius queue</a:t>
              </a:r>
            </a:p>
            <a:p>
              <a:pPr marL="285750" indent="-285750">
                <a:buFont typeface="Wingdings" panose="05000000000000000000" pitchFamily="2" charset="2"/>
                <a:buChar char="q"/>
              </a:pPr>
              <a:r>
                <a:rPr lang="en-US" sz="1800" dirty="0">
                  <a:solidFill>
                    <a:srgbClr val="FFFFFF"/>
                  </a:solidFill>
                </a:rPr>
                <a:t>Client:</a:t>
              </a:r>
              <a:r>
                <a:rPr lang="en-US" sz="1800" dirty="0"/>
                <a:t> </a:t>
              </a:r>
              <a:r>
                <a:rPr lang="en-US" sz="1800" dirty="0" err="1">
                  <a:hlinkClick r:id="rId3"/>
                </a:rPr>
                <a:t>NoMachine</a:t>
              </a:r>
              <a:br>
                <a:rPr lang="en-US" sz="1800" dirty="0"/>
              </a:br>
              <a:r>
                <a:rPr lang="en-US" sz="1800" dirty="0">
                  <a:hlinkClick r:id="rId4"/>
                </a:rPr>
                <a:t>Configuration Guide</a:t>
              </a:r>
              <a:endParaRPr lang="en-US" dirty="0"/>
            </a:p>
            <a:p>
              <a:pPr marL="285750" indent="-285750">
                <a:buFont typeface="Wingdings" panose="05000000000000000000" pitchFamily="2" charset="2"/>
                <a:buChar char="q"/>
              </a:pPr>
              <a:r>
                <a:rPr lang="en-US" sz="1800" dirty="0">
                  <a:solidFill>
                    <a:srgbClr val="FFFFFF"/>
                  </a:solidFill>
                </a:rPr>
                <a:t>Using OpenSSH key</a:t>
              </a:r>
              <a:br>
                <a:rPr lang="en-US" sz="1800" dirty="0"/>
              </a:br>
              <a:r>
                <a:rPr lang="en-US" sz="1800" dirty="0">
                  <a:hlinkClick r:id="rId5"/>
                </a:rPr>
                <a:t>Convert your key</a:t>
              </a:r>
              <a:endParaRPr lang="pl-PL" sz="1800" dirty="0"/>
            </a:p>
          </p:txBody>
        </p:sp>
      </p:gr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45</a:t>
            </a:fld>
            <a:endParaRPr lang="nl-BE" sz="900" dirty="0">
              <a:solidFill>
                <a:schemeClr val="bg1"/>
              </a:solidFill>
            </a:endParaRPr>
          </a:p>
        </p:txBody>
      </p:sp>
      <p:sp>
        <p:nvSpPr>
          <p:cNvPr id="9" name="Rectangle 2">
            <a:extLst>
              <a:ext uri="{FF2B5EF4-FFF2-40B4-BE49-F238E27FC236}">
                <a16:creationId xmlns:a16="http://schemas.microsoft.com/office/drawing/2014/main" id="{4D1453E3-6EF4-5913-B82C-4DC391DB3B36}"/>
              </a:ext>
            </a:extLst>
          </p:cNvPr>
          <p:cNvSpPr txBox="1">
            <a:spLocks noChangeArrowheads="1"/>
          </p:cNvSpPr>
          <p:nvPr/>
        </p:nvSpPr>
        <p:spPr>
          <a:xfrm>
            <a:off x="720000" y="332657"/>
            <a:ext cx="69548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NX</a:t>
            </a:r>
          </a:p>
        </p:txBody>
      </p:sp>
    </p:spTree>
    <p:extLst>
      <p:ext uri="{BB962C8B-B14F-4D97-AF65-F5344CB8AC3E}">
        <p14:creationId xmlns:p14="http://schemas.microsoft.com/office/powerpoint/2010/main" val="24920466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46</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47</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48</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a:t>
            </a:fld>
            <a:endParaRPr lang="nl-BE" sz="900" dirty="0">
              <a:solidFill>
                <a:schemeClr val="bg1"/>
              </a:solidFill>
            </a:endParaRPr>
          </a:p>
        </p:txBody>
      </p:sp>
      <p:sp>
        <p:nvSpPr>
          <p:cNvPr id="2" name="Rectangle 2">
            <a:extLst>
              <a:ext uri="{FF2B5EF4-FFF2-40B4-BE49-F238E27FC236}">
                <a16:creationId xmlns:a16="http://schemas.microsoft.com/office/drawing/2014/main" id="{8EEB5A54-8A14-65E2-46D6-AF1BC1DED8E3}"/>
              </a:ext>
            </a:extLst>
          </p:cNvPr>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Outline</a:t>
            </a:r>
            <a:endParaRPr lang="en-US" altLang="en-US" dirty="0"/>
          </a:p>
        </p:txBody>
      </p:sp>
      <p:grpSp>
        <p:nvGrpSpPr>
          <p:cNvPr id="10" name="Group 9">
            <a:extLst>
              <a:ext uri="{FF2B5EF4-FFF2-40B4-BE49-F238E27FC236}">
                <a16:creationId xmlns:a16="http://schemas.microsoft.com/office/drawing/2014/main" id="{76E60B2B-F5AA-B221-947B-83AEAA7272D0}"/>
              </a:ext>
            </a:extLst>
          </p:cNvPr>
          <p:cNvGrpSpPr/>
          <p:nvPr/>
        </p:nvGrpSpPr>
        <p:grpSpPr>
          <a:xfrm>
            <a:off x="511494" y="1271662"/>
            <a:ext cx="5333357" cy="4352712"/>
            <a:chOff x="511494" y="1030723"/>
            <a:chExt cx="5333357" cy="4352712"/>
          </a:xfrm>
        </p:grpSpPr>
        <p:sp>
          <p:nvSpPr>
            <p:cNvPr id="3" name="TextBox 2"/>
            <p:cNvSpPr txBox="1"/>
            <p:nvPr/>
          </p:nvSpPr>
          <p:spPr>
            <a:xfrm>
              <a:off x="518042" y="1413117"/>
              <a:ext cx="5326809" cy="3970318"/>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100" dirty="0"/>
                <a:t>VSC</a:t>
              </a:r>
            </a:p>
            <a:p>
              <a:pPr marL="324000" indent="-324000">
                <a:buClr>
                  <a:srgbClr val="DB6C30"/>
                </a:buClr>
                <a:buFont typeface="Wingdings" panose="05000000000000000000" pitchFamily="2" charset="2"/>
                <a:buChar char="q"/>
              </a:pPr>
              <a:r>
                <a:rPr lang="en-US" sz="2100" dirty="0"/>
                <a:t>Tier-2 Clusters</a:t>
              </a:r>
            </a:p>
            <a:p>
              <a:pPr marL="324000" indent="-324000">
                <a:buClr>
                  <a:srgbClr val="DB6C30"/>
                </a:buClr>
                <a:buFont typeface="Wingdings" panose="05000000000000000000" pitchFamily="2" charset="2"/>
                <a:buChar char="q"/>
              </a:pPr>
              <a:r>
                <a:rPr lang="en-US" sz="2100" dirty="0"/>
                <a:t>Storage</a:t>
              </a:r>
            </a:p>
            <a:p>
              <a:pPr marL="324000" indent="-324000">
                <a:buClr>
                  <a:srgbClr val="DB6C30"/>
                </a:buClr>
                <a:buFont typeface="Wingdings" panose="05000000000000000000" pitchFamily="2" charset="2"/>
                <a:buChar char="q"/>
              </a:pPr>
              <a:r>
                <a:rPr lang="en-US" sz="2100" dirty="0"/>
                <a:t>Accounting</a:t>
              </a:r>
            </a:p>
            <a:p>
              <a:pPr marL="324000" indent="-324000">
                <a:buClr>
                  <a:srgbClr val="DB6C30"/>
                </a:buClr>
                <a:buFont typeface="Wingdings" panose="05000000000000000000" pitchFamily="2" charset="2"/>
                <a:buChar char="q"/>
              </a:pPr>
              <a:r>
                <a:rPr lang="en-US" sz="2100" dirty="0"/>
                <a:t>Login</a:t>
              </a:r>
              <a:br>
                <a:rPr lang="en-US" sz="2100" dirty="0"/>
              </a:br>
              <a:r>
                <a:rPr lang="en-US" sz="2100" dirty="0"/>
                <a:t>Open OnDemand</a:t>
              </a:r>
              <a:br>
                <a:rPr lang="en-US" sz="2100" dirty="0"/>
              </a:br>
              <a:r>
                <a:rPr lang="en-US" sz="2100" dirty="0"/>
                <a:t>SSH client &amp; Terminal</a:t>
              </a:r>
              <a:br>
                <a:rPr lang="en-US" sz="2100" dirty="0"/>
              </a:br>
              <a:r>
                <a:rPr lang="en-US" sz="2100" dirty="0"/>
                <a:t>NX</a:t>
              </a:r>
            </a:p>
            <a:p>
              <a:pPr marL="324000" indent="-324000">
                <a:buClr>
                  <a:srgbClr val="DB6C30"/>
                </a:buClr>
                <a:buFont typeface="Wingdings" panose="05000000000000000000" pitchFamily="2" charset="2"/>
                <a:buChar char="q"/>
              </a:pPr>
              <a:r>
                <a:rPr lang="en-US" sz="2100" dirty="0"/>
                <a:t>Data Transfer</a:t>
              </a:r>
              <a:br>
                <a:rPr lang="en-US" sz="2100" dirty="0"/>
              </a:br>
              <a:r>
                <a:rPr lang="en-US" sz="2100" dirty="0"/>
                <a:t>FileZilla</a:t>
              </a:r>
              <a:br>
                <a:rPr lang="en-US" sz="2100" dirty="0"/>
              </a:br>
              <a:r>
                <a:rPr lang="en-US" sz="2100" dirty="0" err="1"/>
                <a:t>rsync</a:t>
              </a:r>
              <a:br>
                <a:rPr lang="en-US" sz="2100" dirty="0"/>
              </a:br>
              <a:r>
                <a:rPr lang="en-US" sz="2100" dirty="0"/>
                <a:t>Globus</a:t>
              </a:r>
            </a:p>
          </p:txBody>
        </p:sp>
        <p:sp>
          <p:nvSpPr>
            <p:cNvPr id="9" name="TextBox 8">
              <a:extLst>
                <a:ext uri="{FF2B5EF4-FFF2-40B4-BE49-F238E27FC236}">
                  <a16:creationId xmlns:a16="http://schemas.microsoft.com/office/drawing/2014/main" id="{87586110-722A-4490-5C5D-C78335ED5432}"/>
                </a:ext>
              </a:extLst>
            </p:cNvPr>
            <p:cNvSpPr txBox="1"/>
            <p:nvPr/>
          </p:nvSpPr>
          <p:spPr>
            <a:xfrm>
              <a:off x="511494" y="1030723"/>
              <a:ext cx="1905550" cy="400110"/>
            </a:xfrm>
            <a:prstGeom prst="rect">
              <a:avLst/>
            </a:prstGeom>
            <a:solidFill>
              <a:schemeClr val="accent1"/>
            </a:solidFill>
          </p:spPr>
          <p:txBody>
            <a:bodyPr wrap="square" rtlCol="0">
              <a:spAutoFit/>
            </a:bodyPr>
            <a:lstStyle/>
            <a:p>
              <a:r>
                <a:rPr lang="en-US" sz="2000" b="1" dirty="0"/>
                <a:t>Part 1: Basics</a:t>
              </a:r>
              <a:endParaRPr lang="nl-BE" sz="2000" b="1" dirty="0"/>
            </a:p>
          </p:txBody>
        </p:sp>
      </p:grpSp>
      <p:grpSp>
        <p:nvGrpSpPr>
          <p:cNvPr id="11" name="Group 10">
            <a:extLst>
              <a:ext uri="{FF2B5EF4-FFF2-40B4-BE49-F238E27FC236}">
                <a16:creationId xmlns:a16="http://schemas.microsoft.com/office/drawing/2014/main" id="{12F9E280-9B11-66A2-7709-C1EB7BC08AEF}"/>
              </a:ext>
            </a:extLst>
          </p:cNvPr>
          <p:cNvGrpSpPr/>
          <p:nvPr/>
        </p:nvGrpSpPr>
        <p:grpSpPr>
          <a:xfrm>
            <a:off x="6505191" y="1268264"/>
            <a:ext cx="5343518" cy="2342882"/>
            <a:chOff x="501333" y="1030723"/>
            <a:chExt cx="5343518" cy="2342882"/>
          </a:xfrm>
        </p:grpSpPr>
        <p:sp>
          <p:nvSpPr>
            <p:cNvPr id="12" name="TextBox 11">
              <a:extLst>
                <a:ext uri="{FF2B5EF4-FFF2-40B4-BE49-F238E27FC236}">
                  <a16:creationId xmlns:a16="http://schemas.microsoft.com/office/drawing/2014/main" id="{1CA2BB6B-6046-2458-A97D-9D240453F2CA}"/>
                </a:ext>
              </a:extLst>
            </p:cNvPr>
            <p:cNvSpPr txBox="1"/>
            <p:nvPr/>
          </p:nvSpPr>
          <p:spPr>
            <a:xfrm>
              <a:off x="518042" y="1434613"/>
              <a:ext cx="5326809" cy="1938992"/>
            </a:xfrm>
            <a:prstGeom prst="rect">
              <a:avLst/>
            </a:prstGeom>
            <a:noFill/>
            <a:ln w="2540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Using Open OnDemand</a:t>
              </a:r>
            </a:p>
            <a:p>
              <a:pPr marL="324000" indent="-324000">
                <a:buClr>
                  <a:srgbClr val="DB6C30"/>
                </a:buClr>
                <a:buFont typeface="Wingdings" panose="05000000000000000000" pitchFamily="2" charset="2"/>
                <a:buChar char="q"/>
              </a:pPr>
              <a:r>
                <a:rPr lang="en-US" sz="2000" dirty="0"/>
                <a:t>Software</a:t>
              </a:r>
            </a:p>
            <a:p>
              <a:pPr marL="324000" indent="-324000">
                <a:buClr>
                  <a:srgbClr val="DB6C30"/>
                </a:buClr>
                <a:buFont typeface="Wingdings" panose="05000000000000000000" pitchFamily="2" charset="2"/>
                <a:buChar char="q"/>
              </a:pPr>
              <a:r>
                <a:rPr lang="en-US" sz="2000" dirty="0" err="1"/>
                <a:t>Miniconda</a:t>
              </a:r>
              <a:endParaRPr lang="en-US" sz="2000" dirty="0"/>
            </a:p>
            <a:p>
              <a:pPr marL="324000" indent="-324000">
                <a:buClr>
                  <a:srgbClr val="DB6C30"/>
                </a:buClr>
                <a:buFont typeface="Wingdings" panose="05000000000000000000" pitchFamily="2" charset="2"/>
                <a:buChar char="q"/>
              </a:pPr>
              <a:r>
                <a:rPr lang="en-US" sz="2000" dirty="0"/>
                <a:t>Batch Jobs</a:t>
              </a:r>
            </a:p>
            <a:p>
              <a:pPr marL="324000" indent="-324000">
                <a:buClr>
                  <a:srgbClr val="DB6C30"/>
                </a:buClr>
                <a:buFont typeface="Wingdings" panose="05000000000000000000" pitchFamily="2" charset="2"/>
                <a:buChar char="q"/>
              </a:pPr>
              <a:r>
                <a:rPr lang="en-US" sz="2000" dirty="0"/>
                <a:t>Worker</a:t>
              </a:r>
            </a:p>
            <a:p>
              <a:pPr marL="324000" indent="-324000">
                <a:buClr>
                  <a:srgbClr val="DB6C30"/>
                </a:buClr>
                <a:buFont typeface="Wingdings" panose="05000000000000000000" pitchFamily="2" charset="2"/>
                <a:buChar char="q"/>
              </a:pPr>
              <a:r>
                <a:rPr lang="en-US" sz="2000" dirty="0"/>
                <a:t>Demo: test yourself</a:t>
              </a:r>
            </a:p>
          </p:txBody>
        </p:sp>
        <p:sp>
          <p:nvSpPr>
            <p:cNvPr id="13" name="TextBox 12">
              <a:extLst>
                <a:ext uri="{FF2B5EF4-FFF2-40B4-BE49-F238E27FC236}">
                  <a16:creationId xmlns:a16="http://schemas.microsoft.com/office/drawing/2014/main" id="{EA15D92B-96CB-26DF-576A-A0D336448DED}"/>
                </a:ext>
              </a:extLst>
            </p:cNvPr>
            <p:cNvSpPr txBox="1"/>
            <p:nvPr/>
          </p:nvSpPr>
          <p:spPr>
            <a:xfrm>
              <a:off x="501333" y="1030723"/>
              <a:ext cx="2055789" cy="400110"/>
            </a:xfrm>
            <a:prstGeom prst="rect">
              <a:avLst/>
            </a:prstGeom>
            <a:solidFill>
              <a:schemeClr val="accent1"/>
            </a:solidFill>
          </p:spPr>
          <p:txBody>
            <a:bodyPr wrap="square" rtlCol="0">
              <a:spAutoFit/>
            </a:bodyPr>
            <a:lstStyle/>
            <a:p>
              <a:r>
                <a:rPr lang="en-US" sz="2000" b="1" dirty="0"/>
                <a:t>Part 2: Hands-on</a:t>
              </a:r>
              <a:endParaRPr lang="nl-BE" sz="2000" b="1" dirty="0"/>
            </a:p>
          </p:txBody>
        </p:sp>
      </p:grpSp>
    </p:spTree>
    <p:extLst>
      <p:ext uri="{BB962C8B-B14F-4D97-AF65-F5344CB8AC3E}">
        <p14:creationId xmlns:p14="http://schemas.microsoft.com/office/powerpoint/2010/main" val="3004540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50</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51</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rsync</a:t>
            </a:r>
            <a:endParaRPr lang="pl-PL" altLang="en-US" sz="3200" dirty="0"/>
          </a:p>
        </p:txBody>
      </p:sp>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11352624" cy="2401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For Linux, Mac and Windows WSL users</a:t>
            </a:r>
          </a:p>
          <a:p>
            <a:pPr marL="324000" indent="-324000">
              <a:buClr>
                <a:srgbClr val="DB6C30"/>
              </a:buClr>
              <a:buFont typeface="Wingdings" panose="05000000000000000000" pitchFamily="2" charset="2"/>
              <a:buChar char="q"/>
            </a:pPr>
            <a:r>
              <a:rPr lang="en-US" dirty="0"/>
              <a:t>Synchronize source and destination</a:t>
            </a:r>
          </a:p>
          <a:p>
            <a:pPr marL="324000" indent="-324000">
              <a:buClr>
                <a:srgbClr val="DB6C30"/>
              </a:buClr>
              <a:buFont typeface="Wingdings" panose="05000000000000000000" pitchFamily="2" charset="2"/>
              <a:buChar char="q"/>
            </a:pPr>
            <a:r>
              <a:rPr lang="en-US" dirty="0"/>
              <a:t>Requires SSH key</a:t>
            </a:r>
          </a:p>
          <a:p>
            <a:pPr marL="324000" indent="-324000">
              <a:buClr>
                <a:srgbClr val="DB6C30"/>
              </a:buClr>
              <a:buFont typeface="Wingdings" panose="05000000000000000000" pitchFamily="2" charset="2"/>
              <a:buChar char="q"/>
            </a:pPr>
            <a:r>
              <a:rPr lang="en-US" dirty="0"/>
              <a:t>Listens to your SSH agent</a:t>
            </a:r>
          </a:p>
          <a:p>
            <a:pPr marL="324000" indent="-324000">
              <a:buClr>
                <a:srgbClr val="DB6C30"/>
              </a:buClr>
              <a:buFont typeface="Wingdings" panose="05000000000000000000" pitchFamily="2" charset="2"/>
              <a:buChar char="q"/>
            </a:pPr>
            <a:r>
              <a:rPr lang="en-US" dirty="0"/>
              <a:t>Syntax</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rsync</a:t>
            </a:r>
            <a:r>
              <a:rPr lang="en-US" sz="1800" dirty="0">
                <a:latin typeface="Courier New" panose="02070309020205020404" pitchFamily="49" charset="0"/>
                <a:cs typeface="Courier New" panose="02070309020205020404" pitchFamily="49" charset="0"/>
              </a:rPr>
              <a:t> –av /path/to/source </a:t>
            </a:r>
            <a:r>
              <a:rPr lang="en-US" sz="1800"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vsc3XXXX@login.hpc.kuleuven.be:/path/to/destination</a:t>
            </a:r>
            <a:endParaRPr lang="en-US" sz="18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endParaRPr lang="en-US" dirty="0">
              <a:cs typeface="Courier New" panose="02070309020205020404" pitchFamily="49" charset="0"/>
            </a:endParaRPr>
          </a:p>
        </p:txBody>
      </p:sp>
    </p:spTree>
    <p:extLst>
      <p:ext uri="{BB962C8B-B14F-4D97-AF65-F5344CB8AC3E}">
        <p14:creationId xmlns:p14="http://schemas.microsoft.com/office/powerpoint/2010/main" val="992173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52</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Create “endpoint” on the source</a:t>
            </a:r>
            <a:br>
              <a:rPr lang="en-US" dirty="0"/>
            </a:br>
            <a:r>
              <a:rPr lang="en-US" dirty="0"/>
              <a:t>Create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on Tier-2 home/data/scratch storages</a:t>
            </a:r>
          </a:p>
        </p:txBody>
      </p:sp>
    </p:spTree>
    <p:extLst>
      <p:ext uri="{BB962C8B-B14F-4D97-AF65-F5344CB8AC3E}">
        <p14:creationId xmlns:p14="http://schemas.microsoft.com/office/powerpoint/2010/main" val="4103861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53</a:t>
            </a:fld>
            <a:endParaRPr lang="nl-BE" sz="900" dirty="0">
              <a:solidFill>
                <a:schemeClr val="bg1"/>
              </a:solidFill>
            </a:endParaRPr>
          </a:p>
        </p:txBody>
      </p:sp>
      <p:pic>
        <p:nvPicPr>
          <p:cNvPr id="4" name="Picture 3">
            <a:extLst>
              <a:ext uri="{FF2B5EF4-FFF2-40B4-BE49-F238E27FC236}">
                <a16:creationId xmlns:a16="http://schemas.microsoft.com/office/drawing/2014/main" id="{1530C477-AD68-5B71-3418-BC005F9936AF}"/>
              </a:ext>
            </a:extLst>
          </p:cNvPr>
          <p:cNvPicPr>
            <a:picLocks noChangeAspect="1"/>
          </p:cNvPicPr>
          <p:nvPr/>
        </p:nvPicPr>
        <p:blipFill>
          <a:blip r:embed="rId2"/>
          <a:stretch>
            <a:fillRect/>
          </a:stretch>
        </p:blipFill>
        <p:spPr>
          <a:xfrm>
            <a:off x="1587251" y="260648"/>
            <a:ext cx="8515199" cy="5575729"/>
          </a:xfrm>
          <a:prstGeom prst="rect">
            <a:avLst/>
          </a:prstGeom>
        </p:spPr>
      </p:pic>
    </p:spTree>
    <p:extLst>
      <p:ext uri="{BB962C8B-B14F-4D97-AF65-F5344CB8AC3E}">
        <p14:creationId xmlns:p14="http://schemas.microsoft.com/office/powerpoint/2010/main" val="346711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54</a:t>
            </a:fld>
            <a:endParaRPr lang="en-US"/>
          </a:p>
        </p:txBody>
      </p:sp>
    </p:spTree>
    <p:extLst>
      <p:ext uri="{BB962C8B-B14F-4D97-AF65-F5344CB8AC3E}">
        <p14:creationId xmlns:p14="http://schemas.microsoft.com/office/powerpoint/2010/main" val="9804414"/>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a:t>
            </a:r>
            <a:r>
              <a:rPr lang="en-US" dirty="0"/>
              <a:t> Lab, RStudio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55</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spTree>
    <p:extLst>
      <p:ext uri="{BB962C8B-B14F-4D97-AF65-F5344CB8AC3E}">
        <p14:creationId xmlns:p14="http://schemas.microsoft.com/office/powerpoint/2010/main" val="402308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56</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a:picLocks noChangeAspect="1"/>
            </p:cNvPicPr>
            <p:nvPr/>
          </p:nvPicPr>
          <p:blipFill rotWithShape="1">
            <a:blip r:embed="rId5"/>
            <a:srcRect l="2219" t="24383" r="1625" b="24564"/>
            <a:stretch/>
          </p:blipFill>
          <p:spPr>
            <a:xfrm>
              <a:off x="501794" y="3724862"/>
              <a:ext cx="11377264" cy="576604"/>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57</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59</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6</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60</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61</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62</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63</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64</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65</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66</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67</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68</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tasks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2886390"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74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5090283"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75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76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
        <p:nvSpPr>
          <p:cNvPr id="5" name="TextBox 4"/>
          <p:cNvSpPr txBox="1"/>
          <p:nvPr/>
        </p:nvSpPr>
        <p:spPr>
          <a:xfrm>
            <a:off x="720000" y="1191321"/>
            <a:ext cx="11112000" cy="430887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79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8</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82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43493" y="1988840"/>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4" name="Rectangle 3">
            <a:extLst>
              <a:ext uri="{FF2B5EF4-FFF2-40B4-BE49-F238E27FC236}">
                <a16:creationId xmlns:a16="http://schemas.microsoft.com/office/drawing/2014/main" id="{72381A4B-F932-412A-802A-C2C6BDA6B15E}"/>
              </a:ext>
            </a:extLst>
          </p:cNvPr>
          <p:cNvSpPr/>
          <p:nvPr/>
        </p:nvSpPr>
        <p:spPr>
          <a:xfrm>
            <a:off x="4008841"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47151" y="19888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12499" y="1685875"/>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84</a:t>
            </a:fld>
            <a:endParaRPr lang="nl-BE"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Other Partitions on </a:t>
            </a:r>
            <a:r>
              <a:rPr lang="en-US" altLang="en-US" sz="3200" dirty="0" err="1"/>
              <a:t>wICE</a:t>
            </a:r>
            <a:endParaRPr lang="en-US" altLang="en-US" sz="3200"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3477875"/>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5 dedicated nodes on </a:t>
            </a:r>
            <a:r>
              <a:rPr lang="en-US" sz="2200" dirty="0" err="1">
                <a:cs typeface="Courier New" panose="02070309020205020404" pitchFamily="49" charset="0"/>
              </a:rPr>
              <a:t>wICE</a:t>
            </a:r>
            <a:r>
              <a:rPr lang="en-US" sz="2200" dirty="0">
                <a:cs typeface="Courier New" panose="02070309020205020404" pitchFamily="49" charset="0"/>
              </a:rPr>
              <a:t>:</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64 cores per node</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1 GPU (=7 GPU instances)</a:t>
            </a:r>
          </a:p>
          <a:p>
            <a:pPr marL="800100" lvl="1" indent="-342900">
              <a:buClr>
                <a:srgbClr val="DB6C30"/>
              </a:buClr>
              <a:buFont typeface="Arial" panose="020B0604020202020204" pitchFamily="34" charset="0"/>
              <a:buChar char="•"/>
            </a:pPr>
            <a:r>
              <a:rPr lang="en-US" sz="2200" dirty="0">
                <a:cs typeface="Courier New" panose="02070309020205020404" pitchFamily="49" charset="0"/>
              </a:rPr>
              <a:t>512 GB memory</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a:t>
            </a:r>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5" name="TextBox 4"/>
          <p:cNvSpPr txBox="1"/>
          <p:nvPr/>
        </p:nvSpPr>
        <p:spPr>
          <a:xfrm>
            <a:off x="720000" y="1156676"/>
            <a:ext cx="4799936" cy="2585323"/>
          </a:xfrm>
          <a:prstGeom prst="rect">
            <a:avLst/>
          </a:prstGeom>
          <a:noFill/>
          <a:ln w="19050">
            <a:noFill/>
          </a:ln>
        </p:spPr>
        <p:txBody>
          <a:bodyPr wrap="square" rtlCol="0">
            <a:spAutoFit/>
          </a:bodyPr>
          <a:lstStyle/>
          <a:p>
            <a:pPr marL="285750" indent="-324000">
              <a:buClr>
                <a:srgbClr val="DB6C30"/>
              </a:buClr>
              <a:buBlip>
                <a:blip r:embed="rId2"/>
              </a:buBlip>
            </a:pPr>
            <a:r>
              <a:rPr lang="en-US" dirty="0"/>
              <a:t>What? </a:t>
            </a:r>
          </a:p>
          <a:p>
            <a:pPr marL="742950" lvl="1" indent="-324000">
              <a:buClr>
                <a:srgbClr val="DB6C30"/>
              </a:buClr>
              <a:buFont typeface="Arial" panose="020B0604020202020204" pitchFamily="34" charset="0"/>
              <a:buChar char="•"/>
            </a:pPr>
            <a:r>
              <a:rPr lang="en-US" dirty="0"/>
              <a:t>Self-contained OS &amp; software &amp; data</a:t>
            </a:r>
          </a:p>
          <a:p>
            <a:pPr marL="285750" indent="-324000">
              <a:buClr>
                <a:srgbClr val="DB6C30"/>
              </a:buClr>
              <a:buBlip>
                <a:blip r:embed="rId2"/>
              </a:buBlip>
            </a:pPr>
            <a:r>
              <a:rPr lang="en-US" dirty="0"/>
              <a:t>Why? </a:t>
            </a:r>
          </a:p>
          <a:p>
            <a:pPr marL="742950" lvl="1" indent="-324000">
              <a:buClr>
                <a:srgbClr val="DB6C30"/>
              </a:buClr>
              <a:buFont typeface="Arial" panose="020B0604020202020204" pitchFamily="34" charset="0"/>
              <a:buChar char="•"/>
            </a:pPr>
            <a:r>
              <a:rPr lang="en-US" dirty="0"/>
              <a:t>fully resolved dependency chains</a:t>
            </a:r>
          </a:p>
          <a:p>
            <a:pPr marL="742950" lvl="1" indent="-324000">
              <a:buClr>
                <a:srgbClr val="DB6C30"/>
              </a:buClr>
              <a:buFont typeface="Arial" panose="020B0604020202020204" pitchFamily="34" charset="0"/>
              <a:buChar char="•"/>
            </a:pPr>
            <a:r>
              <a:rPr lang="en-US" dirty="0"/>
              <a:t>portable workflow</a:t>
            </a:r>
          </a:p>
          <a:p>
            <a:pPr marL="285750" indent="-324000">
              <a:buClr>
                <a:srgbClr val="DB6C30"/>
              </a:buClr>
              <a:buBlip>
                <a:blip r:embed="rId2"/>
              </a:buBlip>
            </a:pPr>
            <a:r>
              <a:rPr lang="en-US" dirty="0"/>
              <a:t>How?</a:t>
            </a:r>
          </a:p>
          <a:p>
            <a:pPr marL="742950" lvl="1" indent="-324000">
              <a:buClr>
                <a:srgbClr val="DB6C30"/>
              </a:buClr>
              <a:buFont typeface="Arial" panose="020B0604020202020204" pitchFamily="34" charset="0"/>
              <a:buChar char="•"/>
            </a:pPr>
            <a:r>
              <a:rPr lang="en-US" dirty="0"/>
              <a:t>You create the image</a:t>
            </a:r>
          </a:p>
          <a:p>
            <a:pPr marL="742950" lvl="1" indent="-324000">
              <a:buClr>
                <a:srgbClr val="DB6C30"/>
              </a:buClr>
              <a:buFont typeface="Arial" panose="020B0604020202020204" pitchFamily="34" charset="0"/>
              <a:buChar char="•"/>
            </a:pPr>
            <a:r>
              <a:rPr lang="en-US" dirty="0"/>
              <a:t>Run it on Genius/</a:t>
            </a:r>
            <a:r>
              <a:rPr lang="en-US" dirty="0" err="1"/>
              <a:t>wICE</a:t>
            </a:r>
            <a:endParaRPr lang="en-US" dirty="0"/>
          </a:p>
          <a:p>
            <a:pPr marL="742950" lvl="1" indent="-324000">
              <a:buClr>
                <a:srgbClr val="DB6C30"/>
              </a:buClr>
              <a:buFont typeface="Arial" panose="020B0604020202020204" pitchFamily="34" charset="0"/>
              <a:buChar char="•"/>
            </a:pPr>
            <a:r>
              <a:rPr lang="en-US" dirty="0"/>
              <a:t>MPI/</a:t>
            </a:r>
            <a:r>
              <a:rPr lang="en-US" dirty="0" err="1"/>
              <a:t>OpenMP</a:t>
            </a:r>
            <a:r>
              <a:rPr lang="en-US" dirty="0"/>
              <a:t> is supported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
        <p:nvSpPr>
          <p:cNvPr id="9" name="Rectangle 2"/>
          <p:cNvSpPr txBox="1">
            <a:spLocks noChangeArrowheads="1"/>
          </p:cNvSpPr>
          <p:nvPr/>
        </p:nvSpPr>
        <p:spPr>
          <a:xfrm>
            <a:off x="720000" y="332657"/>
            <a:ext cx="5923875"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err="1"/>
              <a:t>Apptainer</a:t>
            </a:r>
            <a:r>
              <a:rPr lang="en-US" altLang="en-US" sz="3200" dirty="0"/>
              <a:t> (Singularity) Containers</a:t>
            </a:r>
          </a:p>
        </p:txBody>
      </p:sp>
      <p:grpSp>
        <p:nvGrpSpPr>
          <p:cNvPr id="11" name="Group 10"/>
          <p:cNvGrpSpPr/>
          <p:nvPr/>
        </p:nvGrpSpPr>
        <p:grpSpPr>
          <a:xfrm>
            <a:off x="729466" y="3861048"/>
            <a:ext cx="4465632" cy="2308324"/>
            <a:chOff x="2826025" y="4160057"/>
            <a:chExt cx="4465632" cy="2308324"/>
          </a:xfrm>
        </p:grpSpPr>
        <p:sp>
          <p:nvSpPr>
            <p:cNvPr id="12" name="TextBox 3"/>
            <p:cNvSpPr txBox="1">
              <a:spLocks noChangeArrowheads="1"/>
            </p:cNvSpPr>
            <p:nvPr/>
          </p:nvSpPr>
          <p:spPr bwMode="auto">
            <a:xfrm>
              <a:off x="2826025" y="4160057"/>
              <a:ext cx="4464496" cy="2308324"/>
            </a:xfrm>
            <a:prstGeom prst="rect">
              <a:avLst/>
            </a:prstGeom>
            <a:solidFill>
              <a:schemeClr val="bg1">
                <a:lumMod val="95000"/>
              </a:schemeClr>
            </a:solidFill>
            <a:ln w="25400">
              <a:solidFill>
                <a:srgbClr val="DB6C3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#SBATCH --time=30:00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=72</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a:t>
              </a:r>
              <a:r>
                <a:rPr lang="nl-BE" dirty="0" err="1">
                  <a:solidFill>
                    <a:srgbClr val="4E5865"/>
                  </a:solidFill>
                  <a:latin typeface="Courier New" panose="02070309020205020404" pitchFamily="49" charset="0"/>
                  <a:ea typeface="新細明體"/>
                  <a:cs typeface="Courier New" panose="02070309020205020404" pitchFamily="49" charset="0"/>
                </a:rPr>
                <a:t>lp_hpcinfo</a:t>
              </a:r>
              <a:endParaRPr lang="nl-BE"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dirty="0" err="1">
                  <a:solidFill>
                    <a:srgbClr val="4E5865"/>
                  </a:solidFill>
                  <a:latin typeface="Courier New" panose="02070309020205020404" pitchFamily="49" charset="0"/>
                  <a:ea typeface="新細明體"/>
                  <a:cs typeface="Courier New" panose="02070309020205020404" pitchFamily="49" charset="0"/>
                </a:rPr>
                <a:t>apptainer</a:t>
              </a:r>
              <a:r>
                <a:rPr lang="nl-BE" dirty="0">
                  <a:solidFill>
                    <a:srgbClr val="4E5865"/>
                  </a:solidFill>
                  <a:latin typeface="Courier New" panose="02070309020205020404" pitchFamily="49" charset="0"/>
                  <a:ea typeface="新細明體"/>
                  <a:cs typeface="Courier New" panose="02070309020205020404" pitchFamily="49" charset="0"/>
                </a:rPr>
                <a:t> run </a:t>
              </a:r>
              <a:r>
                <a:rPr lang="nl-BE" dirty="0" err="1">
                  <a:solidFill>
                    <a:srgbClr val="4E5865"/>
                  </a:solidFill>
                  <a:latin typeface="Courier New" panose="02070309020205020404" pitchFamily="49" charset="0"/>
                  <a:ea typeface="新細明體"/>
                  <a:cs typeface="Courier New" panose="02070309020205020404" pitchFamily="49" charset="0"/>
                </a:rPr>
                <a:t>Project.simg</a:t>
              </a:r>
              <a:r>
                <a:rPr lang="nl-BE" dirty="0">
                  <a:solidFill>
                    <a:srgbClr val="4E5865"/>
                  </a:solidFill>
                  <a:latin typeface="Courier New" panose="02070309020205020404" pitchFamily="49" charset="0"/>
                  <a:ea typeface="新細明體"/>
                  <a:cs typeface="Courier New" panose="02070309020205020404" pitchFamily="49" charset="0"/>
                </a:rPr>
                <a:t> ./model.exe</a:t>
              </a:r>
            </a:p>
          </p:txBody>
        </p:sp>
        <p:sp>
          <p:nvSpPr>
            <p:cNvPr id="14" name="TextBox 8"/>
            <p:cNvSpPr txBox="1">
              <a:spLocks noChangeArrowheads="1"/>
            </p:cNvSpPr>
            <p:nvPr/>
          </p:nvSpPr>
          <p:spPr bwMode="auto">
            <a:xfrm>
              <a:off x="6138025" y="4160057"/>
              <a:ext cx="1153632" cy="276999"/>
            </a:xfrm>
            <a:prstGeom prst="rect">
              <a:avLst/>
            </a:prstGeom>
            <a:solidFill>
              <a:srgbClr val="DB6C30"/>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FFFFFF"/>
                  </a:solidFill>
                  <a:ea typeface="新細明體"/>
                </a:rPr>
                <a:t>script.slurm</a:t>
              </a:r>
              <a:endParaRPr lang="nl-BE" sz="1200" b="1" dirty="0">
                <a:solidFill>
                  <a:srgbClr val="FFFFFF"/>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87</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792146" y="3778614"/>
            <a:ext cx="2169598" cy="8774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3792146" y="4125174"/>
            <a:ext cx="2081776" cy="3370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3957336" y="4834286"/>
            <a:ext cx="5451033" cy="120568"/>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88</a:t>
            </a:fld>
            <a:endParaRPr lang="nl-BE" sz="900" dirty="0">
              <a:solidFill>
                <a:schemeClr val="bg1"/>
              </a:solidFill>
            </a:endParaRPr>
          </a:p>
        </p:txBody>
      </p:sp>
      <p:sp>
        <p:nvSpPr>
          <p:cNvPr id="3" name="Cross 2"/>
          <p:cNvSpPr/>
          <p:nvPr/>
        </p:nvSpPr>
        <p:spPr>
          <a:xfrm rot="2700000">
            <a:off x="3721730" y="3304959"/>
            <a:ext cx="1800000" cy="1800000"/>
          </a:xfrm>
          <a:prstGeom prst="plus">
            <a:avLst>
              <a:gd name="adj" fmla="val 39938"/>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294998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4000" y="3140969"/>
            <a:ext cx="2664296"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#!/bin/bash</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1</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3</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My_program</a:t>
            </a:r>
            <a:r>
              <a:rPr lang="en-US" dirty="0">
                <a:latin typeface="Courier New" panose="02070309020205020404" pitchFamily="49" charset="0"/>
                <a:cs typeface="Courier New" panose="02070309020205020404" pitchFamily="49" charset="0"/>
              </a:rPr>
              <a:t> 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nl-BE" dirty="0">
              <a:latin typeface="Courier New" panose="02070309020205020404" pitchFamily="49" charset="0"/>
              <a:cs typeface="Courier New" panose="02070309020205020404" pitchFamily="49" charset="0"/>
            </a:endParaRPr>
          </a:p>
        </p:txBody>
      </p:sp>
      <p:grpSp>
        <p:nvGrpSpPr>
          <p:cNvPr id="54" name="Group 53"/>
          <p:cNvGrpSpPr/>
          <p:nvPr/>
        </p:nvGrpSpPr>
        <p:grpSpPr>
          <a:xfrm>
            <a:off x="5056830" y="2838568"/>
            <a:ext cx="5341171" cy="2526635"/>
            <a:chOff x="239136" y="1341115"/>
            <a:chExt cx="8756376" cy="5544616"/>
          </a:xfrm>
        </p:grpSpPr>
        <p:sp>
          <p:nvSpPr>
            <p:cNvPr id="56" name="Rectangle 55"/>
            <p:cNvSpPr/>
            <p:nvPr/>
          </p:nvSpPr>
          <p:spPr>
            <a:xfrm>
              <a:off x="1002624" y="1688034"/>
              <a:ext cx="7200800" cy="4608859"/>
            </a:xfrm>
            <a:prstGeom prst="rect">
              <a:avLst/>
            </a:prstGeom>
            <a:solidFill>
              <a:srgbClr val="116E8A">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39136"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59" name="Rectangle 58"/>
            <p:cNvSpPr/>
            <p:nvPr/>
          </p:nvSpPr>
          <p:spPr>
            <a:xfrm>
              <a:off x="239136"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0" name="Rectangle 59"/>
            <p:cNvSpPr/>
            <p:nvPr/>
          </p:nvSpPr>
          <p:spPr>
            <a:xfrm>
              <a:off x="239136"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2" name="Rectangle 61"/>
            <p:cNvSpPr/>
            <p:nvPr/>
          </p:nvSpPr>
          <p:spPr>
            <a:xfrm>
              <a:off x="239136"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3" name="Rectangle 62"/>
            <p:cNvSpPr/>
            <p:nvPr/>
          </p:nvSpPr>
          <p:spPr>
            <a:xfrm>
              <a:off x="7987400" y="2480469"/>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5" name="Rectangle 64"/>
            <p:cNvSpPr/>
            <p:nvPr/>
          </p:nvSpPr>
          <p:spPr>
            <a:xfrm>
              <a:off x="7987400" y="3416573"/>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6" name="Rectangle 65"/>
            <p:cNvSpPr/>
            <p:nvPr/>
          </p:nvSpPr>
          <p:spPr>
            <a:xfrm>
              <a:off x="7987400" y="4352677"/>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69" name="Rectangle 68"/>
            <p:cNvSpPr/>
            <p:nvPr/>
          </p:nvSpPr>
          <p:spPr>
            <a:xfrm>
              <a:off x="7987400" y="5288781"/>
              <a:ext cx="1008112" cy="504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DDR</a:t>
              </a:r>
            </a:p>
          </p:txBody>
        </p:sp>
        <p:sp>
          <p:nvSpPr>
            <p:cNvPr id="71" name="Rectangle 70"/>
            <p:cNvSpPr/>
            <p:nvPr/>
          </p:nvSpPr>
          <p:spPr>
            <a:xfrm>
              <a:off x="4098648" y="3200549"/>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2" name="Rectangle 71"/>
            <p:cNvSpPr/>
            <p:nvPr/>
          </p:nvSpPr>
          <p:spPr>
            <a:xfrm>
              <a:off x="4098648" y="3992637"/>
              <a:ext cx="1008432" cy="5040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QPI</a:t>
              </a:r>
            </a:p>
          </p:txBody>
        </p:sp>
        <p:sp>
          <p:nvSpPr>
            <p:cNvPr id="75" name="Rectangle 74"/>
            <p:cNvSpPr>
              <a:spLocks noChangeAspect="1"/>
            </p:cNvSpPr>
            <p:nvPr/>
          </p:nvSpPr>
          <p:spPr>
            <a:xfrm>
              <a:off x="3234872" y="3999839"/>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core0</a:t>
              </a:r>
            </a:p>
          </p:txBody>
        </p:sp>
        <p:sp>
          <p:nvSpPr>
            <p:cNvPr id="76" name="Rectangle 75"/>
            <p:cNvSpPr>
              <a:spLocks noChangeAspect="1"/>
            </p:cNvSpPr>
            <p:nvPr/>
          </p:nvSpPr>
          <p:spPr>
            <a:xfrm>
              <a:off x="3234872" y="3711807"/>
              <a:ext cx="360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L1</a:t>
              </a:r>
            </a:p>
          </p:txBody>
        </p:sp>
        <p:sp>
          <p:nvSpPr>
            <p:cNvPr id="77" name="Rectangle 76"/>
            <p:cNvSpPr>
              <a:spLocks noChangeAspect="1"/>
            </p:cNvSpPr>
            <p:nvPr/>
          </p:nvSpPr>
          <p:spPr>
            <a:xfrm>
              <a:off x="3594952" y="3711807"/>
              <a:ext cx="360000" cy="28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L2</a:t>
              </a:r>
            </a:p>
          </p:txBody>
        </p:sp>
        <p:sp>
          <p:nvSpPr>
            <p:cNvPr id="78" name="TextBox 77"/>
            <p:cNvSpPr txBox="1"/>
            <p:nvPr/>
          </p:nvSpPr>
          <p:spPr>
            <a:xfrm>
              <a:off x="1974792" y="1341115"/>
              <a:ext cx="1692128" cy="1418352"/>
            </a:xfrm>
            <a:prstGeom prst="rect">
              <a:avLst/>
            </a:prstGeom>
            <a:noFill/>
          </p:spPr>
          <p:txBody>
            <a:bodyPr wrap="square" rtlCol="0">
              <a:spAutoFit/>
            </a:bodyPr>
            <a:lstStyle/>
            <a:p>
              <a:pPr algn="ctr"/>
              <a:r>
                <a:rPr lang="en-US" dirty="0"/>
                <a:t>Socket 0</a:t>
              </a:r>
            </a:p>
            <a:p>
              <a:endParaRPr lang="en-US" dirty="0"/>
            </a:p>
          </p:txBody>
        </p:sp>
        <p:sp>
          <p:nvSpPr>
            <p:cNvPr id="79" name="TextBox 78"/>
            <p:cNvSpPr txBox="1"/>
            <p:nvPr/>
          </p:nvSpPr>
          <p:spPr>
            <a:xfrm>
              <a:off x="5701336" y="1341115"/>
              <a:ext cx="1692128" cy="1418352"/>
            </a:xfrm>
            <a:prstGeom prst="rect">
              <a:avLst/>
            </a:prstGeom>
            <a:noFill/>
          </p:spPr>
          <p:txBody>
            <a:bodyPr wrap="square" rtlCol="0">
              <a:spAutoFit/>
            </a:bodyPr>
            <a:lstStyle/>
            <a:p>
              <a:pPr algn="ctr"/>
              <a:r>
                <a:rPr lang="en-US" dirty="0"/>
                <a:t>Socket 1</a:t>
              </a:r>
            </a:p>
            <a:p>
              <a:endParaRPr lang="en-US" dirty="0"/>
            </a:p>
          </p:txBody>
        </p:sp>
        <p:sp>
          <p:nvSpPr>
            <p:cNvPr id="80" name="Rectangle 79"/>
            <p:cNvSpPr/>
            <p:nvPr/>
          </p:nvSpPr>
          <p:spPr>
            <a:xfrm>
              <a:off x="1218648" y="1976413"/>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70776" y="2192437"/>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82" name="Rectangle 81"/>
            <p:cNvSpPr>
              <a:spLocks noChangeAspect="1"/>
            </p:cNvSpPr>
            <p:nvPr/>
          </p:nvSpPr>
          <p:spPr>
            <a:xfrm>
              <a:off x="1362664"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a:t>
              </a:r>
            </a:p>
          </p:txBody>
        </p:sp>
        <p:sp>
          <p:nvSpPr>
            <p:cNvPr id="83" name="Rectangle 82"/>
            <p:cNvSpPr>
              <a:spLocks noChangeAspect="1"/>
            </p:cNvSpPr>
            <p:nvPr/>
          </p:nvSpPr>
          <p:spPr>
            <a:xfrm>
              <a:off x="1362664"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5" name="Rectangle 84"/>
            <p:cNvSpPr>
              <a:spLocks noChangeAspect="1"/>
            </p:cNvSpPr>
            <p:nvPr/>
          </p:nvSpPr>
          <p:spPr>
            <a:xfrm>
              <a:off x="1362664"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6" name="Rectangle 85"/>
            <p:cNvSpPr>
              <a:spLocks noChangeAspect="1"/>
            </p:cNvSpPr>
            <p:nvPr/>
          </p:nvSpPr>
          <p:spPr>
            <a:xfrm>
              <a:off x="1362664"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8" name="Rectangle 87"/>
            <p:cNvSpPr>
              <a:spLocks noChangeAspect="1"/>
            </p:cNvSpPr>
            <p:nvPr/>
          </p:nvSpPr>
          <p:spPr>
            <a:xfrm>
              <a:off x="1362664"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89" name="Rectangle 88"/>
            <p:cNvSpPr>
              <a:spLocks noChangeAspect="1"/>
            </p:cNvSpPr>
            <p:nvPr/>
          </p:nvSpPr>
          <p:spPr>
            <a:xfrm>
              <a:off x="3234872" y="248046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91" name="Rectangle 90"/>
            <p:cNvSpPr>
              <a:spLocks noChangeAspect="1"/>
            </p:cNvSpPr>
            <p:nvPr/>
          </p:nvSpPr>
          <p:spPr>
            <a:xfrm>
              <a:off x="3234872" y="324015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92" name="Rectangle 91"/>
            <p:cNvSpPr>
              <a:spLocks noChangeAspect="1"/>
            </p:cNvSpPr>
            <p:nvPr/>
          </p:nvSpPr>
          <p:spPr>
            <a:xfrm>
              <a:off x="3234872" y="4759523"/>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8</a:t>
              </a:r>
            </a:p>
          </p:txBody>
        </p:sp>
        <p:sp>
          <p:nvSpPr>
            <p:cNvPr id="94" name="Rectangle 93"/>
            <p:cNvSpPr>
              <a:spLocks noChangeAspect="1"/>
            </p:cNvSpPr>
            <p:nvPr/>
          </p:nvSpPr>
          <p:spPr>
            <a:xfrm>
              <a:off x="3234872" y="5519206"/>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9</a:t>
              </a:r>
            </a:p>
          </p:txBody>
        </p:sp>
        <p:sp>
          <p:nvSpPr>
            <p:cNvPr id="95" name="Rectangle 94"/>
            <p:cNvSpPr>
              <a:spLocks noChangeAspect="1"/>
            </p:cNvSpPr>
            <p:nvPr/>
          </p:nvSpPr>
          <p:spPr>
            <a:xfrm>
              <a:off x="3234872" y="3999838"/>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grpSp>
          <p:nvGrpSpPr>
            <p:cNvPr id="97" name="Group 96"/>
            <p:cNvGrpSpPr/>
            <p:nvPr/>
          </p:nvGrpSpPr>
          <p:grpSpPr>
            <a:xfrm>
              <a:off x="5107400" y="1976413"/>
              <a:ext cx="2880000" cy="4104456"/>
              <a:chOff x="1187624" y="1556792"/>
              <a:chExt cx="2880000" cy="4104456"/>
            </a:xfrm>
          </p:grpSpPr>
          <p:sp>
            <p:nvSpPr>
              <p:cNvPr id="103" name="Rectangle 102"/>
              <p:cNvSpPr/>
              <p:nvPr/>
            </p:nvSpPr>
            <p:spPr>
              <a:xfrm>
                <a:off x="1187624" y="1556792"/>
                <a:ext cx="2880000" cy="410445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339752" y="1772816"/>
                <a:ext cx="720080" cy="36724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L3</a:t>
                </a:r>
              </a:p>
            </p:txBody>
          </p:sp>
          <p:sp>
            <p:nvSpPr>
              <p:cNvPr id="106" name="Rectangle 105"/>
              <p:cNvSpPr>
                <a:spLocks noChangeAspect="1"/>
              </p:cNvSpPr>
              <p:nvPr/>
            </p:nvSpPr>
            <p:spPr>
              <a:xfrm>
                <a:off x="1331640"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10</a:t>
                </a:r>
              </a:p>
            </p:txBody>
          </p:sp>
          <p:sp>
            <p:nvSpPr>
              <p:cNvPr id="107" name="Rectangle 106"/>
              <p:cNvSpPr>
                <a:spLocks noChangeAspect="1"/>
              </p:cNvSpPr>
              <p:nvPr/>
            </p:nvSpPr>
            <p:spPr>
              <a:xfrm>
                <a:off x="1331640"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11</a:t>
                </a:r>
              </a:p>
            </p:txBody>
          </p:sp>
          <p:sp>
            <p:nvSpPr>
              <p:cNvPr id="109" name="Rectangle 108"/>
              <p:cNvSpPr>
                <a:spLocks noChangeAspect="1"/>
              </p:cNvSpPr>
              <p:nvPr/>
            </p:nvSpPr>
            <p:spPr>
              <a:xfrm>
                <a:off x="1331640" y="358021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12</a:t>
                </a:r>
              </a:p>
            </p:txBody>
          </p:sp>
          <p:sp>
            <p:nvSpPr>
              <p:cNvPr id="110" name="Rectangle 109"/>
              <p:cNvSpPr>
                <a:spLocks noChangeAspect="1"/>
              </p:cNvSpPr>
              <p:nvPr/>
            </p:nvSpPr>
            <p:spPr>
              <a:xfrm>
                <a:off x="1331640"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13</a:t>
                </a:r>
              </a:p>
            </p:txBody>
          </p:sp>
          <p:sp>
            <p:nvSpPr>
              <p:cNvPr id="114" name="Rectangle 113"/>
              <p:cNvSpPr>
                <a:spLocks noChangeAspect="1"/>
              </p:cNvSpPr>
              <p:nvPr/>
            </p:nvSpPr>
            <p:spPr>
              <a:xfrm>
                <a:off x="1331640"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14</a:t>
                </a:r>
              </a:p>
            </p:txBody>
          </p:sp>
          <p:sp>
            <p:nvSpPr>
              <p:cNvPr id="115" name="Rectangle 114"/>
              <p:cNvSpPr>
                <a:spLocks noChangeAspect="1"/>
              </p:cNvSpPr>
              <p:nvPr/>
            </p:nvSpPr>
            <p:spPr>
              <a:xfrm>
                <a:off x="3203848" y="2060847"/>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15</a:t>
                </a:r>
              </a:p>
            </p:txBody>
          </p:sp>
          <p:sp>
            <p:nvSpPr>
              <p:cNvPr id="116" name="Rectangle 115"/>
              <p:cNvSpPr>
                <a:spLocks noChangeAspect="1"/>
              </p:cNvSpPr>
              <p:nvPr/>
            </p:nvSpPr>
            <p:spPr>
              <a:xfrm>
                <a:off x="3203848" y="282053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16</a:t>
                </a:r>
              </a:p>
            </p:txBody>
          </p:sp>
          <p:sp>
            <p:nvSpPr>
              <p:cNvPr id="117" name="Rectangle 116"/>
              <p:cNvSpPr>
                <a:spLocks noChangeAspect="1"/>
              </p:cNvSpPr>
              <p:nvPr/>
            </p:nvSpPr>
            <p:spPr>
              <a:xfrm>
                <a:off x="3203848" y="4339902"/>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18</a:t>
                </a:r>
              </a:p>
            </p:txBody>
          </p:sp>
          <p:sp>
            <p:nvSpPr>
              <p:cNvPr id="118" name="Rectangle 117"/>
              <p:cNvSpPr>
                <a:spLocks noChangeAspect="1"/>
              </p:cNvSpPr>
              <p:nvPr/>
            </p:nvSpPr>
            <p:spPr>
              <a:xfrm>
                <a:off x="3203848" y="509958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19</a:t>
                </a:r>
              </a:p>
            </p:txBody>
          </p:sp>
        </p:grpSp>
        <p:sp>
          <p:nvSpPr>
            <p:cNvPr id="98" name="Rectangle 97"/>
            <p:cNvSpPr>
              <a:spLocks noChangeAspect="1"/>
            </p:cNvSpPr>
            <p:nvPr/>
          </p:nvSpPr>
          <p:spPr>
            <a:xfrm>
              <a:off x="7110481" y="3993975"/>
              <a:ext cx="720000" cy="345638"/>
            </a:xfrm>
            <a:prstGeom prst="rect">
              <a:avLst/>
            </a:prstGeom>
            <a:solidFill>
              <a:srgbClr val="E8B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17</a:t>
              </a:r>
            </a:p>
          </p:txBody>
        </p:sp>
        <p:sp>
          <p:nvSpPr>
            <p:cNvPr id="100" name="Rectangle 99"/>
            <p:cNvSpPr/>
            <p:nvPr/>
          </p:nvSpPr>
          <p:spPr>
            <a:xfrm>
              <a:off x="1578688" y="6150550"/>
              <a:ext cx="396104" cy="7328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IB</a:t>
              </a:r>
            </a:p>
          </p:txBody>
        </p:sp>
        <p:sp>
          <p:nvSpPr>
            <p:cNvPr id="101" name="Rectangle 100"/>
            <p:cNvSpPr/>
            <p:nvPr/>
          </p:nvSpPr>
          <p:spPr>
            <a:xfrm>
              <a:off x="2226760" y="6152877"/>
              <a:ext cx="431888" cy="7328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I/O</a:t>
              </a:r>
            </a:p>
          </p:txBody>
        </p:sp>
      </p:grpSp>
      <p:cxnSp>
        <p:nvCxnSpPr>
          <p:cNvPr id="4" name="Straight Arrow Connector 3"/>
          <p:cNvCxnSpPr>
            <a:endCxn id="82" idx="2"/>
          </p:cNvCxnSpPr>
          <p:nvPr/>
        </p:nvCxnSpPr>
        <p:spPr>
          <a:xfrm flipV="1">
            <a:off x="3759160" y="3515265"/>
            <a:ext cx="2202585" cy="97540"/>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82" idx="2"/>
          </p:cNvCxnSpPr>
          <p:nvPr/>
        </p:nvCxnSpPr>
        <p:spPr>
          <a:xfrm flipV="1">
            <a:off x="3792146" y="3515266"/>
            <a:ext cx="2169598" cy="35109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82" idx="2"/>
          </p:cNvCxnSpPr>
          <p:nvPr/>
        </p:nvCxnSpPr>
        <p:spPr>
          <a:xfrm flipV="1">
            <a:off x="3792146" y="3515266"/>
            <a:ext cx="2169598" cy="643611"/>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endCxn id="82" idx="2"/>
          </p:cNvCxnSpPr>
          <p:nvPr/>
        </p:nvCxnSpPr>
        <p:spPr>
          <a:xfrm flipV="1">
            <a:off x="3957336" y="3515266"/>
            <a:ext cx="2004409" cy="1439589"/>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19736" y="3594320"/>
            <a:ext cx="2185680" cy="122712"/>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765584" y="3568305"/>
            <a:ext cx="2175042" cy="370743"/>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82" idx="2"/>
          </p:cNvCxnSpPr>
          <p:nvPr/>
        </p:nvCxnSpPr>
        <p:spPr>
          <a:xfrm flipH="1">
            <a:off x="3813228" y="3515266"/>
            <a:ext cx="2148516" cy="698945"/>
          </a:xfrm>
          <a:prstGeom prst="straightConnector1">
            <a:avLst/>
          </a:prstGeom>
          <a:ln w="25400">
            <a:solidFill>
              <a:schemeClr val="accent1"/>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1052568">
            <a:off x="2866481" y="5152703"/>
            <a:ext cx="1798209" cy="1201999"/>
          </a:xfrm>
          <a:prstGeom prst="cloudCallout">
            <a:avLst>
              <a:gd name="adj1" fmla="val -34801"/>
              <a:gd name="adj2" fmla="val 88689"/>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bg2"/>
              </a:solidFill>
            </a:endParaRPr>
          </a:p>
        </p:txBody>
      </p:sp>
      <p:sp>
        <p:nvSpPr>
          <p:cNvPr id="6" name="TextBox 5"/>
          <p:cNvSpPr txBox="1"/>
          <p:nvPr/>
        </p:nvSpPr>
        <p:spPr>
          <a:xfrm>
            <a:off x="3143673" y="5301825"/>
            <a:ext cx="1490699" cy="923330"/>
          </a:xfrm>
          <a:prstGeom prst="rect">
            <a:avLst/>
          </a:prstGeom>
          <a:noFill/>
        </p:spPr>
        <p:txBody>
          <a:bodyPr wrap="square" rtlCol="0">
            <a:spAutoFit/>
          </a:bodyPr>
          <a:lstStyle/>
          <a:p>
            <a:r>
              <a:rPr lang="nl-BE" dirty="0" err="1">
                <a:solidFill>
                  <a:schemeClr val="bg2"/>
                </a:solidFill>
              </a:rPr>
              <a:t>Use</a:t>
            </a:r>
            <a:r>
              <a:rPr lang="nl-BE" dirty="0">
                <a:solidFill>
                  <a:schemeClr val="bg2"/>
                </a:solidFill>
              </a:rPr>
              <a:t> </a:t>
            </a:r>
            <a:r>
              <a:rPr lang="nl-BE" dirty="0" err="1">
                <a:solidFill>
                  <a:schemeClr val="bg2"/>
                </a:solidFill>
              </a:rPr>
              <a:t>worker</a:t>
            </a:r>
            <a:r>
              <a:rPr lang="nl-BE" dirty="0">
                <a:solidFill>
                  <a:schemeClr val="bg2"/>
                </a:solidFill>
              </a:rPr>
              <a:t> on </a:t>
            </a:r>
            <a:r>
              <a:rPr lang="nl-BE" dirty="0" err="1">
                <a:solidFill>
                  <a:schemeClr val="bg2"/>
                </a:solidFill>
              </a:rPr>
              <a:t>the</a:t>
            </a:r>
            <a:r>
              <a:rPr lang="nl-BE" dirty="0">
                <a:solidFill>
                  <a:schemeClr val="bg2"/>
                </a:solidFill>
              </a:rPr>
              <a:t> cluster</a:t>
            </a:r>
          </a:p>
        </p:txBody>
      </p:sp>
      <p:sp>
        <p:nvSpPr>
          <p:cNvPr id="6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89</a:t>
            </a:fld>
            <a:endParaRPr lang="nl-BE" sz="900" dirty="0">
              <a:solidFill>
                <a:schemeClr val="bg1"/>
              </a:solidFill>
            </a:endParaRPr>
          </a:p>
        </p:txBody>
      </p:sp>
      <p:sp>
        <p:nvSpPr>
          <p:cNvPr id="73"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A shell program consists of a sequential list of commands</a:t>
            </a:r>
            <a:br>
              <a:rPr lang="en-US" dirty="0"/>
            </a:br>
            <a:r>
              <a:rPr lang="en-US" dirty="0"/>
              <a:t>-&gt; bash script on HPC cluster will run sequentially</a:t>
            </a:r>
          </a:p>
        </p:txBody>
      </p:sp>
      <p:sp>
        <p:nvSpPr>
          <p:cNvPr id="7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Sequential…</a:t>
            </a:r>
          </a:p>
        </p:txBody>
      </p:sp>
    </p:spTree>
    <p:extLst>
      <p:ext uri="{BB962C8B-B14F-4D97-AF65-F5344CB8AC3E}">
        <p14:creationId xmlns:p14="http://schemas.microsoft.com/office/powerpoint/2010/main" val="40890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6" name="Cloud Callout 5"/>
          <p:cNvSpPr/>
          <p:nvPr/>
        </p:nvSpPr>
        <p:spPr>
          <a:xfrm>
            <a:off x="6600056" y="1495018"/>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grpSp>
        <p:nvGrpSpPr>
          <p:cNvPr id="5" name="Group 4"/>
          <p:cNvGrpSpPr/>
          <p:nvPr/>
        </p:nvGrpSpPr>
        <p:grpSpPr>
          <a:xfrm>
            <a:off x="4655840" y="356781"/>
            <a:ext cx="3816424" cy="926873"/>
            <a:chOff x="4655840" y="356781"/>
            <a:chExt cx="3816424" cy="926873"/>
          </a:xfrm>
        </p:grpSpPr>
        <p:sp>
          <p:nvSpPr>
            <p:cNvPr id="3" name="Oval Callout 2"/>
            <p:cNvSpPr/>
            <p:nvPr/>
          </p:nvSpPr>
          <p:spPr>
            <a:xfrm>
              <a:off x="4655840" y="356781"/>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663952" y="461577"/>
              <a:ext cx="2304256" cy="646331"/>
            </a:xfrm>
            <a:prstGeom prst="rect">
              <a:avLst/>
            </a:prstGeom>
            <a:noFill/>
          </p:spPr>
          <p:txBody>
            <a:bodyPr wrap="square" rtlCol="0">
              <a:spAutoFit/>
            </a:bodyPr>
            <a:lstStyle/>
            <a:p>
              <a:r>
                <a:rPr lang="en-US" dirty="0">
                  <a:solidFill>
                    <a:schemeClr val="bg1"/>
                  </a:solidFill>
                </a:rPr>
                <a:t>Talk to us about worker framework</a:t>
              </a:r>
            </a:p>
          </p:txBody>
        </p:sp>
      </p:grpSp>
      <p:sp>
        <p:nvSpPr>
          <p:cNvPr id="8"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Serial: </a:t>
            </a:r>
          </a:p>
          <a:p>
            <a:pPr marL="533250" lvl="1" indent="-342900">
              <a:buClr>
                <a:srgbClr val="DB6C30"/>
              </a:buClr>
            </a:pPr>
            <a:r>
              <a:rPr lang="en-US" dirty="0"/>
              <a:t>one program, on one core</a:t>
            </a:r>
          </a:p>
          <a:p>
            <a:pPr marL="190350" indent="-342900">
              <a:buBlip>
                <a:blip r:embed="rId2"/>
              </a:buBlip>
            </a:pPr>
            <a:r>
              <a:rPr lang="en-US" dirty="0"/>
              <a:t>“Embarrassingly parallel” problems: </a:t>
            </a:r>
          </a:p>
          <a:p>
            <a:pPr marL="533250" lvl="1" indent="-342900">
              <a:buClr>
                <a:srgbClr val="DB6C30"/>
              </a:buClr>
            </a:pPr>
            <a:r>
              <a:rPr lang="en-US" dirty="0"/>
              <a:t>lots of runs of one program, with different parameters</a:t>
            </a:r>
          </a:p>
          <a:p>
            <a:pPr marL="190350" indent="-342900">
              <a:buBlip>
                <a:blip r:embed="rId2"/>
              </a:buBlip>
            </a:pPr>
            <a:r>
              <a:rPr lang="en-US" dirty="0"/>
              <a:t>Problems that require “real” parallel algorithms</a:t>
            </a:r>
          </a:p>
          <a:p>
            <a:pPr marL="533250" lvl="1" indent="-342900">
              <a:buClr>
                <a:srgbClr val="DB6C30"/>
              </a:buClr>
            </a:pPr>
            <a:r>
              <a:rPr lang="en-US" dirty="0" err="1"/>
              <a:t>OpenMP</a:t>
            </a:r>
            <a:endParaRPr lang="en-US" dirty="0"/>
          </a:p>
          <a:p>
            <a:pPr marL="533250" lvl="1" indent="-342900">
              <a:buClr>
                <a:srgbClr val="DB6C30"/>
              </a:buClr>
            </a:pPr>
            <a:r>
              <a:rPr lang="en-US" dirty="0"/>
              <a:t>MPI : Message Passing Interface</a:t>
            </a: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Parallel Computing</a:t>
            </a:r>
          </a:p>
        </p:txBody>
      </p:sp>
    </p:spTree>
    <p:extLst>
      <p:ext uri="{BB962C8B-B14F-4D97-AF65-F5344CB8AC3E}">
        <p14:creationId xmlns:p14="http://schemas.microsoft.com/office/powerpoint/2010/main" val="1080309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09775" y="3429001"/>
            <a:ext cx="8229600" cy="2031325"/>
            <a:chOff x="428625" y="3754438"/>
            <a:chExt cx="7213620" cy="2031325"/>
          </a:xfrm>
        </p:grpSpPr>
        <p:sp>
          <p:nvSpPr>
            <p:cNvPr id="4121" name="TextBox 3"/>
            <p:cNvSpPr txBox="1">
              <a:spLocks noChangeArrowheads="1"/>
            </p:cNvSpPr>
            <p:nvPr/>
          </p:nvSpPr>
          <p:spPr bwMode="auto">
            <a:xfrm>
              <a:off x="428625" y="3754438"/>
              <a:ext cx="721362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243042" y="3754438"/>
              <a:ext cx="1399203"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job_001.slurm</a:t>
              </a:r>
              <a:endParaRPr lang="nl-BE" sz="1200" b="1" dirty="0">
                <a:latin typeface="Courier New" panose="02070309020205020404" pitchFamily="49" charset="0"/>
                <a:cs typeface="Courier New" panose="02070309020205020404" pitchFamily="49" charset="0"/>
              </a:endParaRPr>
            </a:p>
          </p:txBody>
        </p:sp>
      </p:grpSp>
      <p:grpSp>
        <p:nvGrpSpPr>
          <p:cNvPr id="6" name="Group 5"/>
          <p:cNvGrpSpPr/>
          <p:nvPr/>
        </p:nvGrpSpPr>
        <p:grpSpPr>
          <a:xfrm>
            <a:off x="2067432" y="3785994"/>
            <a:ext cx="8585760" cy="2031325"/>
            <a:chOff x="2067432" y="3785994"/>
            <a:chExt cx="8585760" cy="2031325"/>
          </a:xfrm>
        </p:grpSpPr>
        <p:sp>
          <p:nvSpPr>
            <p:cNvPr id="24" name="TextBox 3"/>
            <p:cNvSpPr txBox="1">
              <a:spLocks noChangeArrowheads="1"/>
            </p:cNvSpPr>
            <p:nvPr/>
          </p:nvSpPr>
          <p:spPr bwMode="auto">
            <a:xfrm>
              <a:off x="2423592" y="3785994"/>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5" name="TextBox 8"/>
            <p:cNvSpPr txBox="1">
              <a:spLocks noChangeArrowheads="1"/>
            </p:cNvSpPr>
            <p:nvPr/>
          </p:nvSpPr>
          <p:spPr bwMode="auto">
            <a:xfrm>
              <a:off x="9056923" y="3785994"/>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job_030.slurm</a:t>
              </a:r>
              <a:endParaRPr lang="nl-BE" sz="1200" b="1" dirty="0">
                <a:latin typeface="Courier New" panose="02070309020205020404" pitchFamily="49" charset="0"/>
                <a:cs typeface="Courier New" panose="02070309020205020404" pitchFamily="49" charset="0"/>
              </a:endParaRPr>
            </a:p>
          </p:txBody>
        </p:sp>
        <p:sp>
          <p:nvSpPr>
            <p:cNvPr id="5" name="TextBox 4"/>
            <p:cNvSpPr txBox="1"/>
            <p:nvPr/>
          </p:nvSpPr>
          <p:spPr>
            <a:xfrm rot="1531279">
              <a:off x="2067432" y="5345857"/>
              <a:ext cx="288032" cy="369332"/>
            </a:xfrm>
            <a:prstGeom prst="rect">
              <a:avLst/>
            </a:prstGeom>
            <a:noFill/>
          </p:spPr>
          <p:txBody>
            <a:bodyPr wrap="square" rtlCol="0">
              <a:spAutoFit/>
            </a:bodyPr>
            <a:lstStyle/>
            <a:p>
              <a:r>
                <a:rPr lang="nl-BE" dirty="0"/>
                <a:t>…</a:t>
              </a:r>
              <a:endParaRPr lang="en-GB" dirty="0"/>
            </a:p>
          </p:txBody>
        </p:sp>
      </p:grpSp>
      <p:grpSp>
        <p:nvGrpSpPr>
          <p:cNvPr id="9" name="Group 8"/>
          <p:cNvGrpSpPr/>
          <p:nvPr/>
        </p:nvGrpSpPr>
        <p:grpSpPr>
          <a:xfrm>
            <a:off x="2496553" y="4142987"/>
            <a:ext cx="8570456" cy="2031325"/>
            <a:chOff x="2496553" y="4142987"/>
            <a:chExt cx="8570456" cy="2031325"/>
          </a:xfrm>
        </p:grpSpPr>
        <p:sp>
          <p:nvSpPr>
            <p:cNvPr id="26" name="TextBox 3"/>
            <p:cNvSpPr txBox="1">
              <a:spLocks noChangeArrowheads="1"/>
            </p:cNvSpPr>
            <p:nvPr/>
          </p:nvSpPr>
          <p:spPr bwMode="auto">
            <a:xfrm>
              <a:off x="2837409" y="4142987"/>
              <a:ext cx="8229600" cy="2031325"/>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--nodes=1 </a:t>
              </a:r>
            </a:p>
            <a:p>
              <a:pPr eaLnBrk="1" hangingPunct="1"/>
              <a:r>
                <a:rPr lang="en-US" sz="1400" dirty="0">
                  <a:latin typeface="Courier New" pitchFamily="49" charset="0"/>
                  <a:cs typeface="Courier New" pitchFamily="49" charset="0"/>
                </a:rPr>
                <a:t>#SBATCH --</a:t>
              </a:r>
              <a:r>
                <a:rPr lang="en-US" sz="1400" dirty="0" err="1">
                  <a:latin typeface="Courier New" pitchFamily="49" charset="0"/>
                  <a:cs typeface="Courier New" pitchFamily="49" charset="0"/>
                </a:rPr>
                <a:t>ntasks</a:t>
              </a:r>
              <a:r>
                <a:rPr lang="en-US" sz="1400" dirty="0">
                  <a:latin typeface="Courier New" pitchFamily="49" charset="0"/>
                  <a:cs typeface="Courier New" pitchFamily="49" charset="0"/>
                </a:rPr>
                <a:t>-per-node=1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--time=10:00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lp_myproject</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1.0e05  –t 293.0  –h 87</a:t>
              </a:r>
            </a:p>
          </p:txBody>
        </p:sp>
        <p:sp>
          <p:nvSpPr>
            <p:cNvPr id="27" name="TextBox 8"/>
            <p:cNvSpPr txBox="1">
              <a:spLocks noChangeArrowheads="1"/>
            </p:cNvSpPr>
            <p:nvPr/>
          </p:nvSpPr>
          <p:spPr bwMode="auto">
            <a:xfrm>
              <a:off x="9470740" y="4142987"/>
              <a:ext cx="15962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job_600.slurm</a:t>
              </a:r>
              <a:endParaRPr lang="nl-BE" sz="1200" b="1" dirty="0">
                <a:latin typeface="Courier New" panose="02070309020205020404" pitchFamily="49" charset="0"/>
                <a:cs typeface="Courier New" panose="02070309020205020404" pitchFamily="49" charset="0"/>
              </a:endParaRPr>
            </a:p>
          </p:txBody>
        </p:sp>
        <p:sp>
          <p:nvSpPr>
            <p:cNvPr id="28" name="TextBox 27"/>
            <p:cNvSpPr txBox="1"/>
            <p:nvPr/>
          </p:nvSpPr>
          <p:spPr>
            <a:xfrm rot="1531279">
              <a:off x="2496553" y="5712647"/>
              <a:ext cx="288032" cy="369332"/>
            </a:xfrm>
            <a:prstGeom prst="rect">
              <a:avLst/>
            </a:prstGeom>
            <a:noFill/>
          </p:spPr>
          <p:txBody>
            <a:bodyPr wrap="square" rtlCol="0">
              <a:spAutoFit/>
            </a:bodyPr>
            <a:lstStyle/>
            <a:p>
              <a:r>
                <a:rPr lang="nl-BE" dirty="0"/>
                <a:t>…</a:t>
              </a:r>
              <a:endParaRPr lang="en-GB" dirty="0"/>
            </a:p>
          </p:txBody>
        </p:sp>
      </p:gr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91</a:t>
            </a:fld>
            <a:endParaRPr lang="nl-BE" sz="900" dirty="0">
              <a:solidFill>
                <a:schemeClr val="bg1"/>
              </a:solidFill>
            </a:endParaRPr>
          </a:p>
        </p:txBody>
      </p:sp>
      <p:sp>
        <p:nvSpPr>
          <p:cNvPr id="2" name="TextBox 1"/>
          <p:cNvSpPr txBox="1"/>
          <p:nvPr/>
        </p:nvSpPr>
        <p:spPr>
          <a:xfrm rot="20014377">
            <a:off x="6064226" y="3945317"/>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Use case: parameter exploration </a:t>
            </a:r>
          </a:p>
        </p:txBody>
      </p:sp>
    </p:spTree>
    <p:extLst>
      <p:ext uri="{BB962C8B-B14F-4D97-AF65-F5344CB8AC3E}">
        <p14:creationId xmlns:p14="http://schemas.microsoft.com/office/powerpoint/2010/main" val="27546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TextBox 7"/>
          <p:cNvSpPr txBox="1">
            <a:spLocks noChangeArrowheads="1"/>
          </p:cNvSpPr>
          <p:nvPr/>
        </p:nvSpPr>
        <p:spPr bwMode="auto">
          <a:xfrm>
            <a:off x="2135560" y="4653136"/>
            <a:ext cx="8229600" cy="923330"/>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Genius login node:</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worker-ng/1.0.2-GCCcore-10.3.0</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sp>
        <p:nvSpPr>
          <p:cNvPr id="18" name="TextBox 7"/>
          <p:cNvSpPr txBox="1">
            <a:spLocks noChangeArrowheads="1"/>
          </p:cNvSpPr>
          <p:nvPr/>
        </p:nvSpPr>
        <p:spPr bwMode="auto">
          <a:xfrm>
            <a:off x="2135560" y="4653136"/>
            <a:ext cx="8229600" cy="1477328"/>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latin typeface="Courier New" pitchFamily="49" charset="0"/>
                <a:cs typeface="Courier New" pitchFamily="49" charset="0"/>
              </a:rPr>
              <a:t># From </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interactive session:</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srun</a:t>
            </a:r>
            <a:r>
              <a:rPr lang="en-US" b="1" dirty="0">
                <a:solidFill>
                  <a:schemeClr val="bg1"/>
                </a:solidFill>
                <a:latin typeface="Courier New" pitchFamily="49" charset="0"/>
                <a:cs typeface="Courier New" pitchFamily="49" charset="0"/>
              </a:rPr>
              <a:t> --clusters=</a:t>
            </a:r>
            <a:r>
              <a:rPr lang="en-US" b="1" dirty="0" err="1">
                <a:solidFill>
                  <a:schemeClr val="bg1"/>
                </a:solidFill>
                <a:latin typeface="Courier New" pitchFamily="49" charset="0"/>
                <a:cs typeface="Courier New" pitchFamily="49" charset="0"/>
              </a:rPr>
              <a:t>wice</a:t>
            </a:r>
            <a:r>
              <a:rPr lang="en-US" b="1" dirty="0">
                <a:solidFill>
                  <a:schemeClr val="bg1"/>
                </a:solidFill>
                <a:latin typeface="Courier New" pitchFamily="49" charset="0"/>
                <a:cs typeface="Courier New" pitchFamily="49" charset="0"/>
              </a:rPr>
              <a:t> --account=lpt2_sysadmin --partition=interactive --</a:t>
            </a:r>
            <a:r>
              <a:rPr lang="en-US" b="1" dirty="0" err="1">
                <a:solidFill>
                  <a:schemeClr val="bg1"/>
                </a:solidFill>
                <a:latin typeface="Courier New" pitchFamily="49" charset="0"/>
                <a:cs typeface="Courier New" pitchFamily="49" charset="0"/>
              </a:rPr>
              <a:t>pty</a:t>
            </a:r>
            <a:r>
              <a:rPr lang="en-US" b="1" dirty="0">
                <a:solidFill>
                  <a:schemeClr val="bg1"/>
                </a:solidFill>
                <a:latin typeface="Courier New" pitchFamily="49" charset="0"/>
                <a:cs typeface="Courier New" pitchFamily="49" charset="0"/>
              </a:rPr>
              <a:t> bash –l</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module load </a:t>
            </a:r>
            <a:r>
              <a:rPr lang="en-US" b="1" dirty="0">
                <a:solidFill>
                  <a:srgbClr val="DB6C30"/>
                </a:solidFill>
                <a:latin typeface="Courier New" pitchFamily="49" charset="0"/>
                <a:cs typeface="Courier New" pitchFamily="49" charset="0"/>
              </a:rPr>
              <a:t>worker/1.6.12-foss-2021a</a:t>
            </a:r>
            <a:br>
              <a:rPr lang="en-US" b="1" dirty="0">
                <a:solidFill>
                  <a:schemeClr val="bg1"/>
                </a:solidFill>
                <a:latin typeface="Courier New" pitchFamily="49" charset="0"/>
                <a:cs typeface="Courier New" pitchFamily="49" charset="0"/>
              </a:rPr>
            </a:br>
            <a:r>
              <a:rPr lang="en-US" b="1" dirty="0">
                <a:solidFill>
                  <a:schemeClr val="bg1"/>
                </a:solidFill>
                <a:latin typeface="Courier New" pitchFamily="49" charset="0"/>
                <a:cs typeface="Courier New" pitchFamily="49" charset="0"/>
              </a:rPr>
              <a:t>$ </a:t>
            </a:r>
            <a:r>
              <a:rPr lang="en-US" b="1" dirty="0" err="1">
                <a:solidFill>
                  <a:schemeClr val="bg1"/>
                </a:solidFill>
                <a:latin typeface="Courier New" pitchFamily="49" charset="0"/>
                <a:cs typeface="Courier New" pitchFamily="49" charset="0"/>
              </a:rPr>
              <a:t>wsub</a:t>
            </a:r>
            <a:r>
              <a:rPr lang="en-US" b="1" dirty="0">
                <a:solidFill>
                  <a:schemeClr val="bg1"/>
                </a:solidFill>
                <a:latin typeface="Courier New" pitchFamily="49" charset="0"/>
                <a:cs typeface="Courier New" pitchFamily="49" charset="0"/>
              </a:rPr>
              <a:t>  –data data.csv  –batch </a:t>
            </a:r>
            <a:r>
              <a:rPr lang="en-US" b="1" dirty="0" err="1">
                <a:solidFill>
                  <a:schemeClr val="bg1"/>
                </a:solidFill>
                <a:latin typeface="Courier New" pitchFamily="49" charset="0"/>
                <a:cs typeface="Courier New" pitchFamily="49" charset="0"/>
              </a:rPr>
              <a:t>job.slurm</a:t>
            </a:r>
            <a:endParaRPr lang="nl-BE" b="1" dirty="0">
              <a:solidFill>
                <a:schemeClr val="bg1"/>
              </a:solidFill>
              <a:latin typeface="Courier New" pitchFamily="49" charset="0"/>
              <a:cs typeface="Courier New" pitchFamily="49" charset="0"/>
            </a:endParaRPr>
          </a:p>
        </p:txBody>
      </p:sp>
      <p:graphicFrame>
        <p:nvGraphicFramePr>
          <p:cNvPr id="11" name="Table 10"/>
          <p:cNvGraphicFramePr>
            <a:graphicFrameLocks noGrp="1"/>
          </p:cNvGraphicFramePr>
          <p:nvPr/>
        </p:nvGraphicFramePr>
        <p:xfrm>
          <a:off x="4223792" y="1412776"/>
          <a:ext cx="6392738"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28738">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560029" y="1628800"/>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
        <p:nvSpPr>
          <p:cNvPr id="1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92</a:t>
            </a:fld>
            <a:endParaRPr lang="nl-BE" sz="900" dirty="0">
              <a:solidFill>
                <a:schemeClr val="bg1"/>
              </a:solidFill>
            </a:endParaRPr>
          </a:p>
        </p:txBody>
      </p:sp>
      <p:grpSp>
        <p:nvGrpSpPr>
          <p:cNvPr id="13" name="Group 12"/>
          <p:cNvGrpSpPr/>
          <p:nvPr/>
        </p:nvGrpSpPr>
        <p:grpSpPr>
          <a:xfrm>
            <a:off x="2135560" y="2458754"/>
            <a:ext cx="8229600" cy="2092881"/>
            <a:chOff x="2837409" y="4142987"/>
            <a:chExt cx="8229600" cy="2092881"/>
          </a:xfrm>
        </p:grpSpPr>
        <p:sp>
          <p:nvSpPr>
            <p:cNvPr id="14" name="TextBox 3"/>
            <p:cNvSpPr txBox="1">
              <a:spLocks noChangeArrowheads="1"/>
            </p:cNvSpPr>
            <p:nvPr/>
          </p:nvSpPr>
          <p:spPr bwMode="auto">
            <a:xfrm>
              <a:off x="2837409" y="4142987"/>
              <a:ext cx="8229600" cy="2092881"/>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Courier New" pitchFamily="49" charset="0"/>
                  <a:cs typeface="Courier New" pitchFamily="49" charset="0"/>
                </a:rPr>
                <a:t>#!/bin/bash –l</a:t>
              </a:r>
            </a:p>
            <a:p>
              <a:pPr eaLnBrk="1" hangingPunct="1"/>
              <a:r>
                <a:rPr lang="en-US" sz="1400" dirty="0">
                  <a:latin typeface="Courier New" pitchFamily="49" charset="0"/>
                  <a:cs typeface="Courier New" pitchFamily="49" charset="0"/>
                </a:rPr>
                <a:t>#SBATCH --cluster=</a:t>
              </a:r>
              <a:r>
                <a:rPr lang="en-US" sz="1400" dirty="0" err="1">
                  <a:latin typeface="Courier New" pitchFamily="49" charset="0"/>
                  <a:cs typeface="Courier New" pitchFamily="49" charset="0"/>
                </a:rPr>
                <a:t>wice</a:t>
              </a:r>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--nodes=2</a:t>
              </a:r>
            </a:p>
            <a:p>
              <a:pPr eaLnBrk="1" hangingPunct="1"/>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a:t>
              </a:r>
              <a:r>
                <a:rPr lang="en-US" sz="1400" b="1" dirty="0" err="1">
                  <a:solidFill>
                    <a:srgbClr val="C00000"/>
                  </a:solidFill>
                  <a:latin typeface="Courier New" pitchFamily="49" charset="0"/>
                  <a:cs typeface="Courier New" pitchFamily="49" charset="0"/>
                </a:rPr>
                <a:t>ntasks</a:t>
              </a:r>
              <a:r>
                <a:rPr lang="en-US" sz="1400" b="1" dirty="0">
                  <a:solidFill>
                    <a:srgbClr val="C00000"/>
                  </a:solidFill>
                  <a:latin typeface="Courier New" pitchFamily="49" charset="0"/>
                  <a:cs typeface="Courier New" pitchFamily="49" charset="0"/>
                </a:rPr>
                <a:t>-per-node=72</a:t>
              </a:r>
              <a:br>
                <a:rPr lang="en-US" sz="1400" dirty="0">
                  <a:latin typeface="Courier New" pitchFamily="49" charset="0"/>
                  <a:cs typeface="Courier New" pitchFamily="49" charset="0"/>
                </a:rPr>
              </a:br>
              <a:r>
                <a:rPr lang="en-US" sz="1400" dirty="0">
                  <a:latin typeface="Courier New" pitchFamily="49" charset="0"/>
                  <a:cs typeface="Courier New" pitchFamily="49" charset="0"/>
                </a:rPr>
                <a:t>#SBATCH </a:t>
              </a:r>
              <a:r>
                <a:rPr lang="en-US" sz="1400" b="1" dirty="0">
                  <a:solidFill>
                    <a:srgbClr val="C00000"/>
                  </a:solidFill>
                  <a:latin typeface="Courier New" pitchFamily="49" charset="0"/>
                  <a:cs typeface="Courier New" pitchFamily="49" charset="0"/>
                </a:rPr>
                <a:t>--time=01:00:00</a:t>
              </a:r>
            </a:p>
            <a:p>
              <a:pPr eaLnBrk="1" hangingPunct="1"/>
              <a:r>
                <a:rPr lang="en-US" sz="1400" dirty="0">
                  <a:latin typeface="Courier New" pitchFamily="49" charset="0"/>
                  <a:cs typeface="Courier New" pitchFamily="49" charset="0"/>
                </a:rPr>
                <a:t>#SBATCH --account=</a:t>
              </a:r>
              <a:r>
                <a:rPr lang="en-US" sz="1400" dirty="0" err="1">
                  <a:latin typeface="Courier New" pitchFamily="49" charset="0"/>
                  <a:cs typeface="Courier New" pitchFamily="49" charset="0"/>
                </a:rPr>
                <a:t>lp_hpcinfo</a:t>
              </a:r>
              <a:endParaRPr lang="en-US" sz="1400" dirty="0">
                <a:latin typeface="Courier New" pitchFamily="49" charset="0"/>
                <a:cs typeface="Courier New" pitchFamily="49" charset="0"/>
              </a:endParaRPr>
            </a:p>
            <a:p>
              <a:pPr eaLnBrk="1" hangingPunct="1"/>
              <a:endParaRPr lang="en-US" sz="1400" dirty="0">
                <a:latin typeface="Courier New" pitchFamily="49" charset="0"/>
                <a:cs typeface="Courier New" pitchFamily="49" charset="0"/>
              </a:endParaRPr>
            </a:p>
            <a:p>
              <a:pPr eaLnBrk="1" hangingPunct="1"/>
              <a:r>
                <a:rPr lang="en-US" sz="1400" dirty="0">
                  <a:latin typeface="Courier New" pitchFamily="49" charset="0"/>
                  <a:cs typeface="Courier New" pitchFamily="49" charset="0"/>
                </a:rPr>
                <a:t>cd $SLURM_SUBMIT_DIR</a:t>
              </a:r>
              <a:br>
                <a:rPr lang="en-US" sz="1400" dirty="0">
                  <a:latin typeface="Courier New" pitchFamily="49" charset="0"/>
                  <a:cs typeface="Courier New" pitchFamily="49" charset="0"/>
                </a:rPr>
              </a:br>
              <a:r>
                <a:rPr lang="en-US" sz="1400" dirty="0">
                  <a:latin typeface="Courier New" pitchFamily="49" charset="0"/>
                  <a:cs typeface="Courier New" pitchFamily="49" charset="0"/>
                </a:rPr>
                <a:t>weather -p </a:t>
              </a:r>
              <a:r>
                <a:rPr lang="en-US" sz="1400" b="1" dirty="0">
                  <a:solidFill>
                    <a:srgbClr val="C00000"/>
                  </a:solidFill>
                  <a:latin typeface="Courier New" pitchFamily="49" charset="0"/>
                  <a:cs typeface="Courier New" pitchFamily="49" charset="0"/>
                </a:rPr>
                <a:t>$pressure</a:t>
              </a:r>
              <a:r>
                <a:rPr lang="en-US" sz="1400" dirty="0">
                  <a:latin typeface="Courier New" pitchFamily="49" charset="0"/>
                  <a:cs typeface="Courier New" pitchFamily="49" charset="0"/>
                </a:rPr>
                <a:t> –t </a:t>
              </a:r>
              <a:r>
                <a:rPr lang="en-US" sz="1400" b="1" dirty="0">
                  <a:solidFill>
                    <a:srgbClr val="C00000"/>
                  </a:solidFill>
                  <a:latin typeface="Courier New" pitchFamily="49" charset="0"/>
                  <a:cs typeface="Courier New" pitchFamily="49" charset="0"/>
                </a:rPr>
                <a:t>$temperature</a:t>
              </a:r>
              <a:r>
                <a:rPr lang="en-US" sz="1400" dirty="0">
                  <a:latin typeface="Courier New" pitchFamily="49" charset="0"/>
                  <a:cs typeface="Courier New" pitchFamily="49" charset="0"/>
                </a:rPr>
                <a:t>  –h </a:t>
              </a:r>
              <a:r>
                <a:rPr lang="en-US" sz="1400" b="1" dirty="0">
                  <a:solidFill>
                    <a:srgbClr val="C00000"/>
                  </a:solidFill>
                  <a:latin typeface="Courier New" pitchFamily="49" charset="0"/>
                  <a:cs typeface="Courier New" pitchFamily="49" charset="0"/>
                </a:rPr>
                <a:t>$humidity</a:t>
              </a:r>
              <a:endParaRPr lang="en-US" sz="1400" dirty="0">
                <a:latin typeface="Courier New" pitchFamily="49" charset="0"/>
                <a:cs typeface="Courier New" pitchFamily="49" charset="0"/>
              </a:endParaRPr>
            </a:p>
          </p:txBody>
        </p:sp>
        <p:sp>
          <p:nvSpPr>
            <p:cNvPr id="15" name="TextBox 8"/>
            <p:cNvSpPr txBox="1">
              <a:spLocks noChangeArrowheads="1"/>
            </p:cNvSpPr>
            <p:nvPr/>
          </p:nvSpPr>
          <p:spPr bwMode="auto">
            <a:xfrm>
              <a:off x="9913377" y="414298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job.slurm</a:t>
              </a:r>
              <a:endParaRPr lang="nl-BE" sz="1200" b="1" dirty="0">
                <a:latin typeface="Courier New" panose="02070309020205020404" pitchFamily="49" charset="0"/>
                <a:cs typeface="Courier New" panose="02070309020205020404" pitchFamily="49" charset="0"/>
              </a:endParaRPr>
            </a:p>
          </p:txBody>
        </p:sp>
      </p:grpSp>
      <p:sp>
        <p:nvSpPr>
          <p:cNvPr id="1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Solution: worker with </a:t>
            </a:r>
            <a:r>
              <a:rPr lang="en-US" altLang="en-US" sz="3200" dirty="0">
                <a:latin typeface="72 Monospace" panose="020B0509030603020204" pitchFamily="49" charset="0"/>
                <a:cs typeface="72 Monospace" panose="020B0509030603020204" pitchFamily="49" charset="0"/>
              </a:rPr>
              <a:t>-data</a:t>
            </a:r>
          </a:p>
        </p:txBody>
      </p:sp>
    </p:spTree>
    <p:extLst>
      <p:ext uri="{BB962C8B-B14F-4D97-AF65-F5344CB8AC3E}">
        <p14:creationId xmlns:p14="http://schemas.microsoft.com/office/powerpoint/2010/main" val="14793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P spid="1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93</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1703512" y="4221088"/>
                <a:ext cx="7180235" cy="1017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nl-BE" sz="3200" b="0" i="1" smtClean="0">
                              <a:latin typeface="Cambria Math" panose="02040503050406030204" pitchFamily="18" charset="0"/>
                            </a:rPr>
                            <m:t>𝑤𝑎𝑙𝑙𝑡𝑖𝑚𝑒</m:t>
                          </m:r>
                        </m:e>
                        <m:sub>
                          <m:r>
                            <a:rPr lang="nl-BE" sz="3200" b="0" i="1" smtClean="0">
                              <a:latin typeface="Cambria Math" panose="02040503050406030204" pitchFamily="18" charset="0"/>
                            </a:rPr>
                            <m:t>𝑗𝑜𝑏</m:t>
                          </m:r>
                        </m:sub>
                      </m:sSub>
                      <m:r>
                        <a:rPr lang="en-GB" sz="3200" i="1" smtClean="0">
                          <a:latin typeface="Cambria Math" panose="02040503050406030204" pitchFamily="18" charset="0"/>
                          <a:ea typeface="Cambria Math" panose="02040503050406030204" pitchFamily="18" charset="0"/>
                        </a:rPr>
                        <m:t>≥</m:t>
                      </m:r>
                      <m:f>
                        <m:fPr>
                          <m:ctrlPr>
                            <a:rPr lang="en-GB" sz="320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𝑁</m:t>
                          </m:r>
                          <m:r>
                            <a:rPr lang="nl-BE" sz="3200" b="0" i="1" smtClean="0">
                              <a:latin typeface="Cambria Math" panose="02040503050406030204" pitchFamily="18" charset="0"/>
                              <a:ea typeface="Cambria Math" panose="02040503050406030204" pitchFamily="18" charset="0"/>
                            </a:rPr>
                            <m:t>∙</m:t>
                          </m:r>
                          <m:sSub>
                            <m:sSubPr>
                              <m:ctrlPr>
                                <a:rPr lang="nl-BE" sz="3200" b="0" i="1" smtClean="0">
                                  <a:latin typeface="Cambria Math" panose="02040503050406030204" pitchFamily="18" charset="0"/>
                                  <a:ea typeface="Cambria Math" panose="02040503050406030204" pitchFamily="18" charset="0"/>
                                </a:rPr>
                              </m:ctrlPr>
                            </m:sSubPr>
                            <m:e>
                              <m:r>
                                <a:rPr lang="nl-BE" sz="3200" i="1">
                                  <a:latin typeface="Cambria Math" panose="02040503050406030204" pitchFamily="18" charset="0"/>
                                  <a:ea typeface="Cambria Math" panose="02040503050406030204" pitchFamily="18" charset="0"/>
                                </a:rPr>
                                <m:t>𝑤𝑎𝑙𝑙𝑡𝑖𝑚𝑒</m:t>
                              </m:r>
                            </m:e>
                            <m:sub>
                              <m:r>
                                <a:rPr lang="nl-BE" sz="3200" b="0" i="1" smtClean="0">
                                  <a:latin typeface="Cambria Math" panose="02040503050406030204" pitchFamily="18" charset="0"/>
                                  <a:ea typeface="Cambria Math" panose="02040503050406030204" pitchFamily="18" charset="0"/>
                                </a:rPr>
                                <m:t>𝑤𝑜𝑟𝑘</m:t>
                              </m:r>
                              <m:r>
                                <a:rPr lang="nl-BE" sz="3200" b="0" i="1" smtClean="0">
                                  <a:latin typeface="Cambria Math" panose="02040503050406030204" pitchFamily="18" charset="0"/>
                                  <a:ea typeface="Cambria Math" panose="02040503050406030204" pitchFamily="18" charset="0"/>
                                </a:rPr>
                                <m:t> </m:t>
                              </m:r>
                              <m:r>
                                <a:rPr lang="nl-BE" sz="3200" b="0" i="1" smtClean="0">
                                  <a:latin typeface="Cambria Math" panose="02040503050406030204" pitchFamily="18" charset="0"/>
                                  <a:ea typeface="Cambria Math" panose="02040503050406030204" pitchFamily="18" charset="0"/>
                                </a:rPr>
                                <m:t>𝑖𝑡𝑒𝑚</m:t>
                              </m:r>
                            </m:sub>
                          </m:sSub>
                        </m:num>
                        <m:den>
                          <m:r>
                            <a:rPr lang="nl-BE" sz="3200" b="0" i="1" smtClean="0">
                              <a:latin typeface="Cambria Math" panose="02040503050406030204" pitchFamily="18" charset="0"/>
                              <a:ea typeface="Cambria Math" panose="02040503050406030204" pitchFamily="18" charset="0"/>
                            </a:rPr>
                            <m:t>𝑛𝑜𝑑𝑒𝑠</m:t>
                          </m:r>
                          <m:r>
                            <a:rPr lang="nl-BE" sz="3200" b="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𝑛𝑡𝑎𝑠𝑘𝑠</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𝑝𝑒𝑟</m:t>
                          </m:r>
                          <m:r>
                            <m:rPr>
                              <m:nor/>
                            </m:rPr>
                            <a:rPr lang="nl-BE" sz="3200" b="0" i="0"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𝑛𝑜𝑑𝑒</m:t>
                          </m:r>
                        </m:den>
                      </m:f>
                    </m:oMath>
                  </m:oMathPara>
                </a14:m>
                <a:endParaRPr lang="nl-BE" sz="3200" dirty="0">
                  <a:ea typeface="Cambria Math" panose="0204050305040603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03512" y="4221088"/>
                <a:ext cx="7180235" cy="1017907"/>
              </a:xfrm>
              <a:prstGeom prst="rect">
                <a:avLst/>
              </a:prstGeom>
              <a:blipFill>
                <a:blip r:embed="rId3"/>
                <a:stretch>
                  <a:fillRect/>
                </a:stretch>
              </a:blipFill>
            </p:spPr>
            <p:txBody>
              <a:bodyPr/>
              <a:lstStyle/>
              <a:p>
                <a:r>
                  <a:rPr lang="en-GB">
                    <a:noFill/>
                  </a:rPr>
                  <a:t> </a:t>
                </a:r>
              </a:p>
            </p:txBody>
          </p:sp>
        </mc:Fallback>
      </mc:AlternateContent>
      <p:sp>
        <p:nvSpPr>
          <p:cNvPr id="6"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4"/>
              </a:buBlip>
            </a:pPr>
            <a:r>
              <a:rPr lang="en-US" dirty="0"/>
              <a:t>Write </a:t>
            </a:r>
            <a:r>
              <a:rPr lang="en-US" dirty="0" err="1"/>
              <a:t>slurm</a:t>
            </a:r>
            <a:r>
              <a:rPr lang="en-US" dirty="0"/>
              <a:t> script with parameters</a:t>
            </a:r>
          </a:p>
          <a:p>
            <a:pPr indent="-324000">
              <a:buBlip>
                <a:blip r:embed="rId4"/>
              </a:buBlip>
            </a:pPr>
            <a:r>
              <a:rPr lang="en-US" dirty="0"/>
              <a:t>Create Excel sheet with data</a:t>
            </a:r>
          </a:p>
          <a:p>
            <a:pPr marL="533250" lvl="1" indent="-342900">
              <a:buClr>
                <a:srgbClr val="DB6C30"/>
              </a:buClr>
            </a:pPr>
            <a:r>
              <a:rPr lang="en-US" dirty="0"/>
              <a:t>Convert to CSV format</a:t>
            </a:r>
          </a:p>
          <a:p>
            <a:pPr indent="-324000">
              <a:buBlip>
                <a:blip r:embed="rId4"/>
              </a:buBlip>
            </a:pPr>
            <a:r>
              <a:rPr lang="en-US" dirty="0"/>
              <a:t>Submit with </a:t>
            </a:r>
            <a:r>
              <a:rPr lang="en-US" dirty="0" err="1"/>
              <a:t>wsub</a:t>
            </a:r>
            <a:endParaRPr lang="en-US" dirty="0"/>
          </a:p>
          <a:p>
            <a:pPr marL="533250" lvl="1" indent="-342900">
              <a:buClr>
                <a:srgbClr val="DB6C30"/>
              </a:buClr>
            </a:pPr>
            <a:r>
              <a:rPr lang="en-US" dirty="0" err="1"/>
              <a:t>walltime</a:t>
            </a:r>
            <a:r>
              <a:rPr lang="en-US" dirty="0"/>
              <a:t> is time to complete all work items</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Data exploration: steps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3215928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94</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latin typeface="Calibri" pitchFamily="34" charset="0"/>
                </a:rPr>
                <a:t>batch.sh.worker</a:t>
              </a:r>
              <a:endParaRPr lang="nl-BE" dirty="0">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queries for work</a:t>
            </a:r>
            <a:endParaRPr lang="nl-BE" dirty="0">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slave notifies on</a:t>
            </a:r>
            <a:br>
              <a:rPr lang="en-US" dirty="0">
                <a:latin typeface="Calibri" pitchFamily="34" charset="0"/>
              </a:rPr>
            </a:br>
            <a:r>
              <a:rPr lang="en-US" dirty="0">
                <a:latin typeface="Calibri" pitchFamily="34" charset="0"/>
              </a:rPr>
              <a:t>success/failure, queries</a:t>
            </a:r>
          </a:p>
          <a:p>
            <a:pPr eaLnBrk="1" hangingPunct="1"/>
            <a:r>
              <a:rPr lang="en-US" dirty="0">
                <a:latin typeface="Calibri" pitchFamily="34" charset="0"/>
              </a:rPr>
              <a:t>for more work</a:t>
            </a:r>
            <a:endParaRPr lang="nl-BE" dirty="0">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54142" y="2420467"/>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
        <p:nvSpPr>
          <p:cNvPr id="6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processing: informally</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95</a:t>
            </a:fld>
            <a:endParaRPr lang="en-US"/>
          </a:p>
        </p:txBody>
      </p:sp>
      <p:sp>
        <p:nvSpPr>
          <p:cNvPr id="6" name="Rectangle 5"/>
          <p:cNvSpPr/>
          <p:nvPr/>
        </p:nvSpPr>
        <p:spPr>
          <a:xfrm>
            <a:off x="2783632" y="4978856"/>
            <a:ext cx="2736304" cy="579834"/>
          </a:xfrm>
          <a:prstGeom prst="rect">
            <a:avLst/>
          </a:prstGeom>
          <a:blipFill>
            <a:blip r:embed="rId3"/>
            <a:tile tx="0" ty="0" sx="100000" sy="100000" flip="none" algn="tl"/>
          </a:blipFill>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Here </a:t>
            </a:r>
            <a:r>
              <a:rPr lang="nl-BE" sz="2800" dirty="0" err="1">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be</a:t>
            </a:r>
            <a:r>
              <a:rPr lang="nl-BE"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rPr>
              <a:t> Dragons</a:t>
            </a:r>
            <a:endParaRPr lang="en-GB" sz="2800" dirty="0">
              <a:ln>
                <a:solidFill>
                  <a:schemeClr val="tx1"/>
                </a:solidFill>
              </a:ln>
              <a:solidFill>
                <a:srgbClr val="FF0000"/>
              </a:solidFill>
              <a:effectLst>
                <a:outerShdw blurRad="50800" dist="38100" dir="2700000" algn="tl" rotWithShape="0">
                  <a:prstClr val="black">
                    <a:alpha val="40000"/>
                  </a:prstClr>
                </a:outerShdw>
              </a:effectLst>
              <a:latin typeface="Impact" panose="020B0806030902050204" pitchFamily="34" charset="0"/>
            </a:endParaRPr>
          </a:p>
        </p:txBody>
      </p:sp>
      <p:pic>
        <p:nvPicPr>
          <p:cNvPr id="3076" name="Picture 4" descr="Cartoon Dragon Images - Cliparts.co"/>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11824" y="4114760"/>
            <a:ext cx="1039714" cy="939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5"/>
              </a:buBlip>
            </a:pPr>
            <a:r>
              <a:rPr lang="en-US" dirty="0"/>
              <a:t>Many work items, i.e., #work items/#</a:t>
            </a:r>
            <a:r>
              <a:rPr lang="en-US" dirty="0" err="1"/>
              <a:t>proc</a:t>
            </a:r>
            <a:r>
              <a:rPr lang="en-US" dirty="0"/>
              <a:t> &gt;&gt; 1</a:t>
            </a:r>
          </a:p>
          <a:p>
            <a:pPr marL="190350" indent="-342900">
              <a:buBlip>
                <a:blip r:embed="rId5"/>
              </a:buBlip>
            </a:pPr>
            <a:r>
              <a:rPr lang="en-US" dirty="0"/>
              <a:t>time(work item) &gt; 1 minute</a:t>
            </a:r>
          </a:p>
          <a:p>
            <a:pPr marL="190350" indent="-342900">
              <a:buBlip>
                <a:blip r:embed="rId5"/>
              </a:buBlip>
            </a:pPr>
            <a:r>
              <a:rPr lang="en-US" dirty="0"/>
              <a:t>Work item is not multithreaded</a:t>
            </a:r>
          </a:p>
          <a:p>
            <a:pPr marL="190350" indent="-342900">
              <a:buBlip>
                <a:blip r:embed="rId5"/>
              </a:buBlip>
            </a:pPr>
            <a:r>
              <a:rPr lang="en-US" dirty="0"/>
              <a:t>Work item is multithreaded</a:t>
            </a:r>
          </a:p>
          <a:p>
            <a:pPr marL="533250" lvl="1" indent="-342900">
              <a:buClr>
                <a:srgbClr val="DB6C30"/>
              </a:buClr>
            </a:pPr>
            <a:r>
              <a:rPr lang="en-US" dirty="0"/>
              <a:t>will work, but user must be careful to request the right resources</a:t>
            </a:r>
          </a:p>
          <a:p>
            <a:pPr marL="533250" lvl="1" indent="-342900">
              <a:buClr>
                <a:srgbClr val="DB6C30"/>
              </a:buClr>
            </a:pPr>
            <a:r>
              <a:rPr lang="en-US" dirty="0"/>
              <a:t>Use –threaded &lt;n&gt;  flag with </a:t>
            </a:r>
            <a:r>
              <a:rPr lang="en-US" dirty="0" err="1"/>
              <a:t>wsub</a:t>
            </a:r>
            <a:endParaRPr lang="en-US" dirty="0"/>
          </a:p>
          <a:p>
            <a:pPr marL="0" indent="0">
              <a:buNone/>
            </a:pPr>
            <a:endParaRPr lang="en-US" dirty="0"/>
          </a:p>
          <a:p>
            <a:pPr marL="190350" indent="-342900">
              <a:buBlip>
                <a:blip r:embed="rId5"/>
              </a:buBlip>
            </a:pPr>
            <a:r>
              <a:rPr lang="en-US" dirty="0"/>
              <a:t>Here be dragons: licensing!</a:t>
            </a:r>
          </a:p>
          <a:p>
            <a:pPr marL="0" indent="0">
              <a:buNone/>
            </a:pPr>
            <a:endParaRPr lang="en-US" dirty="0"/>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How to use worker well?</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41274586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96</a:t>
            </a:fld>
            <a:endParaRPr lang="en-US"/>
          </a:p>
        </p:txBody>
      </p:sp>
      <p:grpSp>
        <p:nvGrpSpPr>
          <p:cNvPr id="6" name="Group 5"/>
          <p:cNvGrpSpPr/>
          <p:nvPr/>
        </p:nvGrpSpPr>
        <p:grpSpPr>
          <a:xfrm>
            <a:off x="5832956" y="3356992"/>
            <a:ext cx="4509380" cy="792088"/>
            <a:chOff x="4716016" y="4869160"/>
            <a:chExt cx="4509380"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221348" cy="646331"/>
            </a:xfrm>
            <a:prstGeom prst="rect">
              <a:avLst/>
            </a:prstGeom>
            <a:noFill/>
          </p:spPr>
          <p:txBody>
            <a:bodyPr wrap="none" rtlCol="0">
              <a:spAutoFit/>
            </a:bodyPr>
            <a:lstStyle/>
            <a:p>
              <a:r>
                <a:rPr lang="en-US" sz="3600" dirty="0">
                  <a:solidFill>
                    <a:srgbClr val="FF0000"/>
                  </a:solidFill>
                </a:rPr>
                <a:t>72 × 72</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
        <p:nvSpPr>
          <p:cNvPr id="10"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dirty="0"/>
              <a:t>Some software uses multithreading automatically, e.g.,</a:t>
            </a:r>
          </a:p>
          <a:p>
            <a:pPr lvl="1">
              <a:buClr>
                <a:schemeClr val="accent1"/>
              </a:buClr>
            </a:pPr>
            <a:r>
              <a:rPr lang="en-US" dirty="0"/>
              <a:t>R</a:t>
            </a:r>
          </a:p>
          <a:p>
            <a:pPr lvl="1">
              <a:buClr>
                <a:schemeClr val="accent1"/>
              </a:buClr>
            </a:pPr>
            <a:r>
              <a:rPr lang="en-US" dirty="0" err="1"/>
              <a:t>Matlab</a:t>
            </a:r>
            <a:endParaRPr lang="en-US" dirty="0"/>
          </a:p>
          <a:p>
            <a:pPr marL="190350" indent="-342900">
              <a:buBlip>
                <a:blip r:embed="rId2"/>
              </a:buBlip>
            </a:pPr>
            <a:r>
              <a:rPr lang="en-US" dirty="0"/>
              <a:t>Will use as many threads as there are cores, regardless of system load</a:t>
            </a:r>
          </a:p>
          <a:p>
            <a:pPr lvl="1">
              <a:buClr>
                <a:schemeClr val="accent1"/>
              </a:buClr>
            </a:pPr>
            <a:r>
              <a:rPr lang="en-US" dirty="0"/>
              <a:t>36 cores/node</a:t>
            </a:r>
          </a:p>
          <a:p>
            <a:pPr lvl="1">
              <a:buClr>
                <a:schemeClr val="accent1"/>
              </a:buClr>
            </a:pPr>
            <a:r>
              <a:rPr lang="en-US" dirty="0"/>
              <a:t>36 work items/node</a:t>
            </a:r>
            <a:endParaRPr lang="nl-BE" dirty="0"/>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Worker &amp; multithreading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914781" y="1484784"/>
            <a:ext cx="4752528" cy="3046988"/>
            <a:chOff x="2267745" y="2204864"/>
            <a:chExt cx="4752528" cy="3046988"/>
          </a:xfrm>
        </p:grpSpPr>
        <p:sp>
          <p:nvSpPr>
            <p:cNvPr id="4" name="Rectangle 4"/>
            <p:cNvSpPr>
              <a:spLocks noChangeArrowheads="1"/>
            </p:cNvSpPr>
            <p:nvPr/>
          </p:nvSpPr>
          <p:spPr bwMode="auto">
            <a:xfrm>
              <a:off x="2267745" y="2204864"/>
              <a:ext cx="4752528" cy="3046988"/>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–account=</a:t>
              </a:r>
              <a:r>
                <a:rPr lang="nl-NL" sz="1600" dirty="0" err="1">
                  <a:latin typeface="Courier New" pitchFamily="49" charset="0"/>
                  <a:cs typeface="Courier New" pitchFamily="49" charset="0"/>
                </a:rPr>
                <a:t>lp_myproject</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--cluster=</a:t>
              </a:r>
              <a:r>
                <a:rPr lang="nl-NL" sz="1600" dirty="0" err="1">
                  <a:latin typeface="Courier New" pitchFamily="49" charset="0"/>
                  <a:cs typeface="Courier New" pitchFamily="49" charset="0"/>
                </a:rPr>
                <a:t>wice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#SBATCH --time=1:00:00</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nodes</a:t>
              </a:r>
              <a:r>
                <a:rPr lang="nl-NL" sz="1600" dirty="0">
                  <a:latin typeface="Courier New" pitchFamily="49" charset="0"/>
                  <a:cs typeface="Courier New" pitchFamily="49" charset="0"/>
                </a:rPr>
                <a:t>=2</a:t>
              </a:r>
            </a:p>
            <a:p>
              <a:r>
                <a:rPr lang="nl-NL" sz="1600" dirty="0">
                  <a:latin typeface="Courier New" pitchFamily="49" charset="0"/>
                  <a:cs typeface="Courier New" pitchFamily="49" charset="0"/>
                </a:rPr>
                <a:t>#SBATCH --</a:t>
              </a:r>
              <a:r>
                <a:rPr lang="nl-NL" sz="1600" dirty="0" err="1">
                  <a:latin typeface="Courier New" pitchFamily="49" charset="0"/>
                  <a:cs typeface="Courier New" pitchFamily="49" charset="0"/>
                </a:rPr>
                <a:t>ntasks</a:t>
              </a:r>
              <a:r>
                <a:rPr lang="nl-NL" sz="1600" dirty="0">
                  <a:latin typeface="Courier New" pitchFamily="49" charset="0"/>
                  <a:cs typeface="Courier New" pitchFamily="49" charset="0"/>
                </a:rPr>
                <a:t>-per-node=72</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$SLURM_SUBMIT_DIR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348020" y="2205638"/>
              <a:ext cx="1672253"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program_pe.slurm</a:t>
              </a:r>
              <a:endParaRPr lang="nl-BE" sz="1200" b="1" dirty="0">
                <a:latin typeface="Courier New" panose="02070309020205020404" pitchFamily="49" charset="0"/>
                <a:cs typeface="Courier New" panose="02070309020205020404" pitchFamily="49" charset="0"/>
              </a:endParaRPr>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97</a:t>
            </a:fld>
            <a:endParaRPr lang="nl-BE" sz="900" dirty="0">
              <a:solidFill>
                <a:schemeClr val="bg1"/>
              </a:solidFill>
            </a:endParaRPr>
          </a:p>
        </p:txBody>
      </p:sp>
      <p:sp>
        <p:nvSpPr>
          <p:cNvPr id="9"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350" indent="-342900">
              <a:buBlip>
                <a:blip r:embed="rId2"/>
              </a:buBlip>
            </a:pPr>
            <a:r>
              <a:rPr lang="en-US" sz="2200" dirty="0"/>
              <a:t>R, most of the time: </a:t>
            </a:r>
            <a:r>
              <a:rPr lang="en-US" sz="2200" dirty="0">
                <a:latin typeface="Courier New" panose="02070309020205020404" pitchFamily="49" charset="0"/>
                <a:cs typeface="Courier New" panose="02070309020205020404" pitchFamily="49" charset="0"/>
              </a:rPr>
              <a:t>OMP_NUM_THREADS=1</a:t>
            </a:r>
          </a:p>
          <a:p>
            <a:pPr marL="0" indent="0">
              <a:buNone/>
            </a:pP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br>
              <a:rPr lang="en-US" sz="2200" dirty="0">
                <a:latin typeface="Courier New" panose="02070309020205020404" pitchFamily="49" charset="0"/>
                <a:cs typeface="Courier New" panose="02070309020205020404" pitchFamily="49" charset="0"/>
              </a:rPr>
            </a:br>
            <a:endParaRPr lang="en-US" sz="2200" dirty="0"/>
          </a:p>
          <a:p>
            <a:pPr marL="190350" indent="-342900">
              <a:buBlip>
                <a:blip r:embed="rId2"/>
              </a:buBlip>
            </a:pPr>
            <a:r>
              <a:rPr lang="en-US" sz="2200" dirty="0" err="1"/>
              <a:t>Matlab</a:t>
            </a:r>
            <a:endParaRPr lang="en-US" sz="2200" dirty="0"/>
          </a:p>
          <a:p>
            <a:pPr lvl="1">
              <a:buClr>
                <a:schemeClr val="accent1"/>
              </a:buClr>
            </a:pPr>
            <a:r>
              <a:rPr lang="en-US" sz="2200" dirty="0"/>
              <a:t>Use </a:t>
            </a:r>
            <a:r>
              <a:rPr lang="nl-BE" sz="2200" dirty="0" err="1">
                <a:latin typeface="Courier New" panose="02070309020205020404" pitchFamily="49" charset="0"/>
                <a:cs typeface="Courier New" panose="02070309020205020404" pitchFamily="49" charset="0"/>
              </a:rPr>
              <a:t>maxNumCompThreads</a:t>
            </a:r>
            <a:r>
              <a:rPr lang="nl-BE" sz="2200" dirty="0">
                <a:latin typeface="Courier New" panose="02070309020205020404" pitchFamily="49" charset="0"/>
                <a:cs typeface="Courier New" panose="02070309020205020404" pitchFamily="49" charset="0"/>
              </a:rPr>
              <a:t>(1)</a:t>
            </a:r>
            <a:r>
              <a:rPr lang="nl-BE" sz="2200" dirty="0"/>
              <a:t> </a:t>
            </a:r>
            <a:r>
              <a:rPr lang="nl-BE" sz="2200" dirty="0" err="1"/>
              <a:t>function</a:t>
            </a:r>
            <a:r>
              <a:rPr lang="nl-BE" sz="2200" dirty="0"/>
              <a:t> call</a:t>
            </a:r>
          </a:p>
          <a:p>
            <a:pPr lvl="1">
              <a:buClr>
                <a:schemeClr val="accent1"/>
              </a:buClr>
            </a:pPr>
            <a:r>
              <a:rPr lang="en-US" sz="2200" dirty="0"/>
              <a:t>Use compiler flag: </a:t>
            </a:r>
            <a:r>
              <a:rPr lang="en-US" sz="2200" dirty="0">
                <a:latin typeface="Courier New" panose="02070309020205020404" pitchFamily="49" charset="0"/>
                <a:cs typeface="Courier New" panose="02070309020205020404" pitchFamily="49" charset="0"/>
              </a:rPr>
              <a:t>mcc –</a:t>
            </a:r>
            <a:r>
              <a:rPr lang="en-US" sz="2200" dirty="0" err="1">
                <a:latin typeface="Courier New" panose="02070309020205020404" pitchFamily="49" charset="0"/>
                <a:cs typeface="Courier New" panose="02070309020205020404" pitchFamily="49" charset="0"/>
              </a:rPr>
              <a:t>singleCompThread</a:t>
            </a:r>
            <a:r>
              <a:rPr lang="en-US" sz="2200" dirty="0">
                <a:latin typeface="Courier New" panose="02070309020205020404" pitchFamily="49" charset="0"/>
                <a:cs typeface="Courier New" panose="02070309020205020404" pitchFamily="49" charset="0"/>
              </a:rPr>
              <a:t> …</a:t>
            </a:r>
            <a:endParaRPr lang="nl-BE" sz="2200" dirty="0">
              <a:latin typeface="Courier New" panose="02070309020205020404" pitchFamily="49" charset="0"/>
              <a:cs typeface="Courier New" panose="02070309020205020404" pitchFamily="49" charset="0"/>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Controlling number of threads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72291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98</a:t>
            </a:fld>
            <a:endParaRPr lang="en-US"/>
          </a:p>
        </p:txBody>
      </p:sp>
      <p:sp>
        <p:nvSpPr>
          <p:cNvPr id="7" name="Tijdelijke aanduiding voor inhoud 2"/>
          <p:cNvSpPr txBox="1">
            <a:spLocks/>
          </p:cNvSpPr>
          <p:nvPr/>
        </p:nvSpPr>
        <p:spPr>
          <a:xfrm>
            <a:off x="524691" y="16200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324000">
              <a:buBlip>
                <a:blip r:embed="rId2"/>
              </a:buBlip>
            </a:pPr>
            <a:r>
              <a:rPr lang="en-US" sz="2200" dirty="0"/>
              <a:t>See documentation</a:t>
            </a:r>
            <a:br>
              <a:rPr lang="en-US" sz="2200" dirty="0"/>
            </a:br>
            <a:r>
              <a:rPr lang="en-US" sz="2200" dirty="0">
                <a:hlinkClick r:id="rId3"/>
              </a:rPr>
              <a:t>http://worker.readthedocs.io/</a:t>
            </a:r>
            <a:endParaRPr lang="en-US" sz="2200" dirty="0"/>
          </a:p>
          <a:p>
            <a:pPr indent="-324000">
              <a:buBlip>
                <a:blip r:embed="rId2"/>
              </a:buBlip>
            </a:pPr>
            <a:r>
              <a:rPr lang="en-US" sz="2200" dirty="0"/>
              <a:t>Each command has help, use </a:t>
            </a:r>
            <a:r>
              <a:rPr lang="en-US" sz="2200" dirty="0">
                <a:latin typeface="Courier New" panose="02070309020205020404" pitchFamily="49" charset="0"/>
                <a:cs typeface="Courier New" panose="02070309020205020404" pitchFamily="49" charset="0"/>
              </a:rPr>
              <a:t>–h</a:t>
            </a: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0" indent="0">
              <a:buNone/>
            </a:pPr>
            <a:endParaRPr lang="en-US" sz="2200" dirty="0">
              <a:latin typeface="Courier New" panose="02070309020205020404" pitchFamily="49" charset="0"/>
              <a:cs typeface="Courier New" panose="02070309020205020404" pitchFamily="49" charset="0"/>
            </a:endParaRPr>
          </a:p>
          <a:p>
            <a:pPr marL="172800" lvl="1" indent="-324000">
              <a:buBlip>
                <a:blip r:embed="rId4"/>
              </a:buBlip>
            </a:pPr>
            <a:r>
              <a:rPr lang="en-US" altLang="zh-TW" sz="2200" dirty="0">
                <a:ea typeface="新細明體"/>
              </a:rPr>
              <a:t>All resources have to be specified inside </a:t>
            </a:r>
            <a:r>
              <a:rPr lang="en-US" altLang="zh-TW" sz="2200" dirty="0" err="1">
                <a:ea typeface="新細明體"/>
              </a:rPr>
              <a:t>slurm</a:t>
            </a:r>
            <a:r>
              <a:rPr lang="en-US" altLang="zh-TW" sz="2200" dirty="0">
                <a:ea typeface="新細明體"/>
              </a:rPr>
              <a:t> script</a:t>
            </a:r>
          </a:p>
          <a:p>
            <a:pPr marL="172800" lvl="1" indent="-324000">
              <a:buBlip>
                <a:blip r:embed="rId4"/>
              </a:buBlip>
            </a:pPr>
            <a:r>
              <a:rPr lang="en-US" altLang="zh-TW" sz="2200" dirty="0" err="1">
                <a:latin typeface="Courier New" panose="02070309020205020404" pitchFamily="49" charset="0"/>
                <a:ea typeface="新細明體"/>
                <a:cs typeface="Courier New" panose="02070309020205020404" pitchFamily="49" charset="0"/>
              </a:rPr>
              <a:t>wresume</a:t>
            </a:r>
            <a:r>
              <a:rPr lang="en-US" altLang="zh-TW" sz="2200" dirty="0">
                <a:latin typeface="Courier New" panose="02070309020205020404" pitchFamily="49" charset="0"/>
                <a:ea typeface="新細明體"/>
                <a:cs typeface="Courier New" panose="02070309020205020404" pitchFamily="49" charset="0"/>
              </a:rPr>
              <a:t> </a:t>
            </a:r>
            <a:r>
              <a:rPr lang="en-US" altLang="zh-TW" sz="2200" dirty="0">
                <a:ea typeface="新細明體"/>
              </a:rPr>
              <a:t>does not work yet. Only </a:t>
            </a:r>
            <a:r>
              <a:rPr lang="en-US" altLang="zh-TW" sz="2200" dirty="0" err="1">
                <a:latin typeface="Courier New" panose="02070309020205020404" pitchFamily="49" charset="0"/>
                <a:ea typeface="新細明體"/>
                <a:cs typeface="Courier New" panose="02070309020205020404" pitchFamily="49" charset="0"/>
              </a:rPr>
              <a:t>wsub</a:t>
            </a:r>
            <a:r>
              <a:rPr lang="en-US" altLang="zh-TW" sz="2200" dirty="0">
                <a:ea typeface="新細明體"/>
              </a:rPr>
              <a:t> is so far supported</a:t>
            </a:r>
          </a:p>
          <a:p>
            <a:pPr marL="172800" lvl="1" indent="-324000">
              <a:buBlip>
                <a:blip r:embed="rId4"/>
              </a:buBlip>
            </a:pPr>
            <a:r>
              <a:rPr lang="en-US" altLang="zh-TW" sz="2200" dirty="0">
                <a:latin typeface="Courier New" panose="02070309020205020404" pitchFamily="49" charset="0"/>
                <a:ea typeface="新細明體"/>
                <a:cs typeface="Courier New" panose="02070309020205020404" pitchFamily="49" charset="0"/>
              </a:rPr>
              <a:t>-master </a:t>
            </a:r>
            <a:r>
              <a:rPr lang="en-US" altLang="zh-TW" sz="2200" dirty="0">
                <a:ea typeface="新細明體"/>
              </a:rPr>
              <a:t>flag does not work yet</a:t>
            </a:r>
            <a:br>
              <a:rPr lang="en-US" altLang="zh-TW" sz="2200" dirty="0">
                <a:solidFill>
                  <a:srgbClr val="4E5865"/>
                </a:solidFill>
                <a:ea typeface="新細明體"/>
              </a:rPr>
            </a:br>
            <a:endParaRPr lang="en-US" altLang="zh-TW" sz="2200" dirty="0">
              <a:solidFill>
                <a:srgbClr val="4E5865"/>
              </a:solidFill>
              <a:ea typeface="新細明體"/>
            </a:endParaRPr>
          </a:p>
          <a:p>
            <a:pPr marL="0" indent="0">
              <a:buNone/>
            </a:pPr>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Help on worker</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1006339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99823" y="3096000"/>
            <a:ext cx="3310864" cy="2308324"/>
            <a:chOff x="2826025" y="4160057"/>
            <a:chExt cx="3310864" cy="2308324"/>
          </a:xfrm>
        </p:grpSpPr>
        <p:sp>
          <p:nvSpPr>
            <p:cNvPr id="17" name="TextBox 3"/>
            <p:cNvSpPr txBox="1">
              <a:spLocks noChangeArrowheads="1"/>
            </p:cNvSpPr>
            <p:nvPr/>
          </p:nvSpPr>
          <p:spPr bwMode="auto">
            <a:xfrm>
              <a:off x="2826025" y="4160057"/>
              <a:ext cx="3310864"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pt-BR" dirty="0" err="1">
                  <a:latin typeface="Courier New" panose="02070309020205020404" pitchFamily="49" charset="0"/>
                  <a:cs typeface="Courier New" panose="02070309020205020404" pitchFamily="49" charset="0"/>
                </a:rPr>
                <a:t>letter,counter</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a,1</a:t>
              </a:r>
            </a:p>
            <a:p>
              <a:r>
                <a:rPr lang="pt-BR" dirty="0">
                  <a:latin typeface="Courier New" panose="02070309020205020404" pitchFamily="49" charset="0"/>
                  <a:cs typeface="Courier New" panose="02070309020205020404" pitchFamily="49" charset="0"/>
                </a:rPr>
                <a:t>b,2</a:t>
              </a:r>
            </a:p>
            <a:p>
              <a:r>
                <a:rPr lang="pt-BR" dirty="0">
                  <a:latin typeface="Courier New" panose="02070309020205020404" pitchFamily="49" charset="0"/>
                  <a:cs typeface="Courier New" panose="02070309020205020404" pitchFamily="49" charset="0"/>
                </a:rPr>
                <a:t>c,3</a:t>
              </a:r>
            </a:p>
            <a:p>
              <a:r>
                <a:rPr lang="pt-BR" dirty="0">
                  <a:latin typeface="Courier New" panose="02070309020205020404" pitchFamily="49" charset="0"/>
                  <a:cs typeface="Courier New" panose="02070309020205020404" pitchFamily="49" charset="0"/>
                </a:rPr>
                <a:t>d,4</a:t>
              </a:r>
            </a:p>
            <a:p>
              <a:r>
                <a:rPr lang="pt-BR" dirty="0">
                  <a:latin typeface="Courier New" panose="02070309020205020404" pitchFamily="49" charset="0"/>
                  <a:cs typeface="Courier New" panose="02070309020205020404" pitchFamily="49" charset="0"/>
                </a:rPr>
                <a:t>e,5</a:t>
              </a:r>
            </a:p>
            <a:p>
              <a:r>
                <a:rPr lang="pt-BR" dirty="0">
                  <a:latin typeface="Courier New" panose="02070309020205020404" pitchFamily="49" charset="0"/>
                  <a:cs typeface="Courier New" panose="02070309020205020404" pitchFamily="49" charset="0"/>
                </a:rPr>
                <a:t>f,6</a:t>
              </a:r>
            </a:p>
            <a:p>
              <a:r>
                <a:rPr lang="pt-BR" dirty="0">
                  <a:latin typeface="Courier New" panose="02070309020205020404" pitchFamily="49" charset="0"/>
                  <a:cs typeface="Courier New" panose="02070309020205020404" pitchFamily="49" charset="0"/>
                </a:rPr>
                <a:t>....</a:t>
              </a:r>
              <a:endParaRPr lang="nl-BE" dirty="0">
                <a:latin typeface="Courier New" panose="02070309020205020404" pitchFamily="49" charset="0"/>
                <a:cs typeface="Courier New" panose="02070309020205020404" pitchFamily="49" charset="0"/>
              </a:endParaRPr>
            </a:p>
          </p:txBody>
        </p:sp>
        <p:sp>
          <p:nvSpPr>
            <p:cNvPr id="18" name="TextBox 8"/>
            <p:cNvSpPr txBox="1">
              <a:spLocks noChangeArrowheads="1"/>
            </p:cNvSpPr>
            <p:nvPr/>
          </p:nvSpPr>
          <p:spPr bwMode="auto">
            <a:xfrm>
              <a:off x="4983257"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a:solidFill>
                    <a:srgbClr val="4E5865"/>
                  </a:solidFill>
                  <a:ea typeface="新細明體"/>
                </a:rPr>
                <a:t>alpha.csv</a:t>
              </a:r>
              <a:endParaRPr lang="nl-BE" sz="1200" b="1" dirty="0">
                <a:latin typeface="Courier New" panose="02070309020205020404" pitchFamily="49" charset="0"/>
                <a:cs typeface="Courier New" panose="02070309020205020404" pitchFamily="49" charset="0"/>
              </a:endParaRPr>
            </a:p>
          </p:txBody>
        </p:sp>
      </p:grpSp>
      <p:sp>
        <p:nvSpPr>
          <p:cNvPr id="7" name="Tijdelijke aanduiding voor inhoud 2"/>
          <p:cNvSpPr txBox="1">
            <a:spLocks/>
          </p:cNvSpPr>
          <p:nvPr/>
        </p:nvSpPr>
        <p:spPr>
          <a:xfrm>
            <a:off x="677091" y="1772400"/>
            <a:ext cx="11112000" cy="4428000"/>
          </a:xfrm>
          <a:prstGeom prst="rect">
            <a:avLst/>
          </a:prstGeom>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1" indent="-324000">
              <a:buBlip>
                <a:blip r:embed="rId2"/>
              </a:buBlip>
            </a:pPr>
            <a:r>
              <a:rPr lang="nl-BE" sz="2200" dirty="0">
                <a:ea typeface="新細明體"/>
              </a:rPr>
              <a:t>Let </a:t>
            </a:r>
            <a:r>
              <a:rPr lang="nl-BE" sz="2200" dirty="0" err="1">
                <a:ea typeface="新細明體"/>
              </a:rPr>
              <a:t>us</a:t>
            </a:r>
            <a:r>
              <a:rPr lang="nl-BE" sz="2200" dirty="0">
                <a:ea typeface="新細明體"/>
              </a:rPr>
              <a:t> </a:t>
            </a:r>
            <a:r>
              <a:rPr lang="nl-BE" sz="2200" dirty="0" err="1">
                <a:ea typeface="新細明體"/>
              </a:rPr>
              <a:t>use</a:t>
            </a:r>
            <a:r>
              <a:rPr lang="nl-BE" sz="2200" dirty="0">
                <a:ea typeface="新細明體"/>
              </a:rPr>
              <a:t> </a:t>
            </a:r>
            <a:r>
              <a:rPr lang="nl-BE" sz="2200" dirty="0" err="1">
                <a:ea typeface="新細明體"/>
              </a:rPr>
              <a:t>one</a:t>
            </a:r>
            <a:r>
              <a:rPr lang="nl-BE" sz="2200" dirty="0">
                <a:ea typeface="新細明體"/>
              </a:rPr>
              <a:t> of </a:t>
            </a:r>
            <a:r>
              <a:rPr lang="nl-BE" sz="2200" dirty="0" err="1">
                <a:ea typeface="新細明體"/>
              </a:rPr>
              <a:t>the</a:t>
            </a:r>
            <a:r>
              <a:rPr lang="nl-BE" sz="2200" dirty="0">
                <a:ea typeface="新細明體"/>
              </a:rPr>
              <a:t> </a:t>
            </a:r>
            <a:r>
              <a:rPr lang="nl-BE" sz="2200" dirty="0" err="1">
                <a:ea typeface="新細明體"/>
              </a:rPr>
              <a:t>worker</a:t>
            </a:r>
            <a:r>
              <a:rPr lang="nl-BE" sz="2200" dirty="0">
                <a:ea typeface="新細明體"/>
              </a:rPr>
              <a:t> </a:t>
            </a:r>
            <a:r>
              <a:rPr lang="nl-BE" sz="2200" dirty="0" err="1">
                <a:ea typeface="新細明體"/>
              </a:rPr>
              <a:t>examples</a:t>
            </a:r>
            <a:r>
              <a:rPr lang="nl-BE" sz="2200" dirty="0">
                <a:ea typeface="新細明體"/>
              </a:rPr>
              <a:t>:</a:t>
            </a:r>
            <a:r>
              <a:rPr lang="nl-BE" sz="2200" dirty="0">
                <a:solidFill>
                  <a:srgbClr val="4E5865"/>
                </a:solidFill>
                <a:ea typeface="新細明體"/>
              </a:rPr>
              <a:t> </a:t>
            </a:r>
            <a:r>
              <a:rPr lang="nl-BE" dirty="0">
                <a:solidFill>
                  <a:srgbClr val="4E5865"/>
                </a:solidFill>
                <a:ea typeface="新細明體"/>
                <a:hlinkClick r:id="rId3"/>
              </a:rPr>
              <a:t>https://github.com/gjbex/worker/tree/development_slurm/examples/bash_example</a:t>
            </a:r>
            <a:br>
              <a:rPr lang="nl-BE" sz="2200" dirty="0">
                <a:solidFill>
                  <a:srgbClr val="4E5865"/>
                </a:solidFill>
                <a:ea typeface="新細明體"/>
              </a:rPr>
            </a:br>
            <a:endParaRPr lang="nl-BE" dirty="0">
              <a:solidFill>
                <a:srgbClr val="4E5865"/>
              </a:solidFill>
              <a:ea typeface="新細明體"/>
            </a:endParaRPr>
          </a:p>
          <a:p>
            <a:pPr marL="1200150" lvl="2" indent="-342900">
              <a:buBlip>
                <a:blip r:embed="rId2"/>
              </a:buBlip>
            </a:pPr>
            <a:endParaRPr lang="nl-BE" dirty="0">
              <a:solidFill>
                <a:srgbClr val="4E5865"/>
              </a:solidFill>
              <a:ea typeface="新細明體"/>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99</a:t>
            </a:fld>
            <a:endParaRPr lang="en-US" dirty="0"/>
          </a:p>
        </p:txBody>
      </p:sp>
      <p:grpSp>
        <p:nvGrpSpPr>
          <p:cNvPr id="13" name="Group 12"/>
          <p:cNvGrpSpPr/>
          <p:nvPr/>
        </p:nvGrpSpPr>
        <p:grpSpPr>
          <a:xfrm>
            <a:off x="540000" y="3096000"/>
            <a:ext cx="4465632" cy="2308324"/>
            <a:chOff x="2826025" y="4160057"/>
            <a:chExt cx="4465632" cy="2308324"/>
          </a:xfrm>
        </p:grpSpPr>
        <p:sp>
          <p:nvSpPr>
            <p:cNvPr id="14" name="TextBox 3"/>
            <p:cNvSpPr txBox="1">
              <a:spLocks noChangeArrowheads="1"/>
            </p:cNvSpPr>
            <p:nvPr/>
          </p:nvSpPr>
          <p:spPr bwMode="auto">
            <a:xfrm>
              <a:off x="2826025" y="4160057"/>
              <a:ext cx="4464496" cy="2308324"/>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dirty="0">
                  <a:solidFill>
                    <a:srgbClr val="4E5865"/>
                  </a:solidFill>
                  <a:latin typeface="Courier New" panose="02070309020205020404" pitchFamily="49" charset="0"/>
                  <a:ea typeface="新細明體"/>
                  <a:cs typeface="Courier New" panose="02070309020205020404" pitchFamily="49" charset="0"/>
                </a:rPr>
                <a:t>#!/bin/</a:t>
              </a:r>
              <a:r>
                <a:rPr lang="nl-BE" dirty="0" err="1">
                  <a:solidFill>
                    <a:srgbClr val="4E5865"/>
                  </a:solidFill>
                  <a:latin typeface="Courier New" panose="02070309020205020404" pitchFamily="49" charset="0"/>
                  <a:ea typeface="新細明體"/>
                  <a:cs typeface="Courier New" panose="02070309020205020404" pitchFamily="49" charset="0"/>
                </a:rPr>
                <a:t>bash</a:t>
              </a:r>
              <a:r>
                <a:rPr lang="nl-BE" dirty="0">
                  <a:solidFill>
                    <a:srgbClr val="4E5865"/>
                  </a:solidFill>
                  <a:latin typeface="Courier New" panose="02070309020205020404" pitchFamily="49" charset="0"/>
                  <a:ea typeface="新細明體"/>
                  <a:cs typeface="Courier New" panose="02070309020205020404" pitchFamily="49" charset="0"/>
                </a:rPr>
                <a:t> –l</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nodes</a:t>
              </a:r>
              <a:r>
                <a:rPr lang="nl-BE" dirty="0">
                  <a:solidFill>
                    <a:srgbClr val="4E5865"/>
                  </a:solidFill>
                  <a:latin typeface="Courier New" panose="02070309020205020404" pitchFamily="49" charset="0"/>
                  <a:ea typeface="新細明體"/>
                  <a:cs typeface="Courier New" panose="02070309020205020404" pitchFamily="49" charset="0"/>
                </a:rPr>
                <a:t>=1</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t>
              </a:r>
              <a:r>
                <a:rPr lang="nl-BE" dirty="0" err="1">
                  <a:solidFill>
                    <a:srgbClr val="4E5865"/>
                  </a:solidFill>
                  <a:latin typeface="Courier New" panose="02070309020205020404" pitchFamily="49" charset="0"/>
                  <a:ea typeface="新細明體"/>
                  <a:cs typeface="Courier New" panose="02070309020205020404" pitchFamily="49" charset="0"/>
                </a:rPr>
                <a:t>ntasks</a:t>
              </a:r>
              <a:r>
                <a:rPr lang="nl-BE" dirty="0">
                  <a:solidFill>
                    <a:srgbClr val="4E5865"/>
                  </a:solidFill>
                  <a:latin typeface="Courier New" panose="02070309020205020404" pitchFamily="49" charset="0"/>
                  <a:ea typeface="新細明體"/>
                  <a:cs typeface="Courier New" panose="02070309020205020404" pitchFamily="49" charset="0"/>
                </a:rPr>
                <a:t>-per-node=27</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--time=00:30:00</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--account=lpt2_sysadmin</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#SBATCH --clusters=</a:t>
              </a:r>
              <a:r>
                <a:rPr lang="nl-BE" dirty="0" err="1">
                  <a:solidFill>
                    <a:srgbClr val="4E5865"/>
                  </a:solidFill>
                  <a:latin typeface="Courier New" panose="02070309020205020404" pitchFamily="49" charset="0"/>
                  <a:ea typeface="新細明體"/>
                  <a:cs typeface="Courier New" panose="02070309020205020404" pitchFamily="49" charset="0"/>
                </a:rPr>
                <a:t>wice</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cd $SLURM_SUBMIT_DIR</a:t>
              </a:r>
              <a:br>
                <a:rPr lang="nl-BE" dirty="0">
                  <a:solidFill>
                    <a:srgbClr val="4E5865"/>
                  </a:solidFill>
                  <a:latin typeface="Courier New" panose="02070309020205020404" pitchFamily="49" charset="0"/>
                  <a:ea typeface="新細明體"/>
                  <a:cs typeface="Courier New" panose="02070309020205020404" pitchFamily="49" charset="0"/>
                </a:rPr>
              </a:br>
              <a:r>
                <a:rPr lang="nl-BE" dirty="0">
                  <a:solidFill>
                    <a:srgbClr val="4E5865"/>
                  </a:solidFill>
                  <a:latin typeface="Courier New" panose="02070309020205020404" pitchFamily="49" charset="0"/>
                  <a:ea typeface="新細明體"/>
                  <a:cs typeface="Courier New" panose="02070309020205020404" pitchFamily="49" charset="0"/>
                </a:rPr>
                <a:t>alphabet.sh $letter $counter</a:t>
              </a:r>
              <a:endParaRPr lang="nl-BE" dirty="0">
                <a:solidFill>
                  <a:srgbClr val="4E5865"/>
                </a:solidFill>
                <a:ea typeface="新細明體"/>
              </a:endParaRPr>
            </a:p>
          </p:txBody>
        </p:sp>
        <p:sp>
          <p:nvSpPr>
            <p:cNvPr id="15" name="TextBox 8"/>
            <p:cNvSpPr txBox="1">
              <a:spLocks noChangeArrowheads="1"/>
            </p:cNvSpPr>
            <p:nvPr/>
          </p:nvSpPr>
          <p:spPr bwMode="auto">
            <a:xfrm>
              <a:off x="6138025" y="4160057"/>
              <a:ext cx="1153632"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alp.slurm</a:t>
              </a:r>
              <a:endParaRPr lang="nl-BE" sz="1200" b="1" dirty="0">
                <a:latin typeface="Courier New" panose="02070309020205020404" pitchFamily="49" charset="0"/>
                <a:cs typeface="Courier New" panose="02070309020205020404" pitchFamily="49" charset="0"/>
              </a:endParaRPr>
            </a:p>
          </p:txBody>
        </p:sp>
      </p:grpSp>
      <p:sp>
        <p:nvSpPr>
          <p:cNvPr id="1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Submitting worker jobs</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959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6|17.7|94.8"/>
</p:tagLst>
</file>

<file path=ppt/tags/tag3.xml><?xml version="1.0" encoding="utf-8"?>
<p:tagLst xmlns:a="http://schemas.openxmlformats.org/drawingml/2006/main" xmlns:r="http://schemas.openxmlformats.org/officeDocument/2006/relationships" xmlns:p="http://schemas.openxmlformats.org/presentationml/2006/main">
  <p:tag name="TIMING" val="|51.1"/>
</p:tagLst>
</file>

<file path=ppt/tags/tag4.xml><?xml version="1.0" encoding="utf-8"?>
<p:tagLst xmlns:a="http://schemas.openxmlformats.org/drawingml/2006/main" xmlns:r="http://schemas.openxmlformats.org/officeDocument/2006/relationships" xmlns:p="http://schemas.openxmlformats.org/presentationml/2006/main">
  <p:tag name="TIMING" val="|24.7|7.5|43.4"/>
</p:tagLst>
</file>

<file path=ppt/tags/tag5.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6.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7.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8.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4.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5.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9258</Words>
  <Application>Microsoft Office PowerPoint</Application>
  <PresentationFormat>Widescreen</PresentationFormat>
  <Paragraphs>1512</Paragraphs>
  <Slides>108</Slides>
  <Notes>43</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108</vt:i4>
      </vt:variant>
    </vt:vector>
  </HeadingPairs>
  <TitlesOfParts>
    <vt:vector size="128" baseType="lpstr">
      <vt:lpstr>72 Monospace</vt:lpstr>
      <vt:lpstr>Arial</vt:lpstr>
      <vt:lpstr>Arvo</vt:lpstr>
      <vt:lpstr>Calibri</vt:lpstr>
      <vt:lpstr>Calibri Light</vt:lpstr>
      <vt:lpstr>Cambria Math</vt:lpstr>
      <vt:lpstr>Courier New</vt:lpstr>
      <vt:lpstr>FlandersArtSans-Bold</vt:lpstr>
      <vt:lpstr>FlandersArtSans-Medium</vt:lpstr>
      <vt:lpstr>FlandersArtSans-Regular</vt:lpstr>
      <vt:lpstr>Impact</vt:lpstr>
      <vt:lpstr>Open Sans Extrabold</vt:lpstr>
      <vt:lpstr>Script MT Bold</vt:lpstr>
      <vt:lpstr>Times New Roman</vt:lpstr>
      <vt:lpstr>Trebuchet MS</vt:lpstr>
      <vt:lpstr>Wingdings</vt:lpstr>
      <vt:lpstr>VSC_Orange</vt:lpstr>
      <vt:lpstr>Office Theme</vt:lpstr>
      <vt:lpstr>1_Office Theme</vt:lpstr>
      <vt:lpstr>Vergelijking</vt:lpstr>
      <vt:lpstr>VSC HPC Introduction</vt:lpstr>
      <vt:lpstr>PowerPoint Presentation</vt:lpstr>
      <vt:lpstr>What is High Performance Computing?</vt:lpstr>
      <vt:lpstr>PowerPoint Presentation</vt:lpstr>
      <vt:lpstr>PowerPoint Presentation</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Tier-2 credit system - what</vt:lpstr>
      <vt:lpstr>Tier-2 credit system - why</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1505</cp:revision>
  <dcterms:created xsi:type="dcterms:W3CDTF">2012-07-10T07:57:57Z</dcterms:created>
  <dcterms:modified xsi:type="dcterms:W3CDTF">2023-11-10T09:56:03Z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